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Kelvinch" panose="020B0604020202020204" charset="0"/>
      <p:regular r:id="rId26"/>
    </p:embeddedFont>
    <p:embeddedFont>
      <p:font typeface="Noto Sans" panose="020B0502040504020204" pitchFamily="34" charset="0"/>
      <p:regular r:id="rId27"/>
    </p:embeddedFont>
    <p:embeddedFont>
      <p:font typeface="Noto Sans Bold" panose="020B0802040504020204" charset="0"/>
      <p:regular r:id="rId28"/>
    </p:embeddedFont>
    <p:embeddedFont>
      <p:font typeface="Noto Serif" panose="02020600060500020200" pitchFamily="18" charset="0"/>
      <p:regular r:id="rId29"/>
    </p:embeddedFont>
    <p:embeddedFont>
      <p:font typeface="Public Sans" panose="020B0604020202020204" charset="-93"/>
      <p:regular r:id="rId30"/>
    </p:embeddedFont>
    <p:embeddedFont>
      <p:font typeface="Public Sans Bold" panose="020B0604020202020204" charset="-9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7370" y="130822"/>
            <a:ext cx="2030135" cy="1998081"/>
          </a:xfrm>
          <a:custGeom>
            <a:avLst/>
            <a:gdLst/>
            <a:ahLst/>
            <a:cxnLst/>
            <a:rect l="l" t="t" r="r" b="b"/>
            <a:pathLst>
              <a:path w="2030135" h="1998081">
                <a:moveTo>
                  <a:pt x="0" y="0"/>
                </a:moveTo>
                <a:lnTo>
                  <a:pt x="2030135" y="0"/>
                </a:lnTo>
                <a:lnTo>
                  <a:pt x="2030135" y="1998081"/>
                </a:lnTo>
                <a:lnTo>
                  <a:pt x="0" y="1998081"/>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2376553"/>
            <a:ext cx="18568474" cy="7910447"/>
            <a:chOff x="0" y="0"/>
            <a:chExt cx="4890462" cy="2083410"/>
          </a:xfrm>
        </p:grpSpPr>
        <p:sp>
          <p:nvSpPr>
            <p:cNvPr id="4" name="Freeform 4"/>
            <p:cNvSpPr/>
            <p:nvPr/>
          </p:nvSpPr>
          <p:spPr>
            <a:xfrm>
              <a:off x="0" y="0"/>
              <a:ext cx="4890462" cy="2083410"/>
            </a:xfrm>
            <a:custGeom>
              <a:avLst/>
              <a:gdLst/>
              <a:ahLst/>
              <a:cxnLst/>
              <a:rect l="l" t="t" r="r" b="b"/>
              <a:pathLst>
                <a:path w="4890462" h="2083410">
                  <a:moveTo>
                    <a:pt x="0" y="0"/>
                  </a:moveTo>
                  <a:lnTo>
                    <a:pt x="4890462" y="0"/>
                  </a:lnTo>
                  <a:lnTo>
                    <a:pt x="4890462" y="2083410"/>
                  </a:lnTo>
                  <a:lnTo>
                    <a:pt x="0" y="2083410"/>
                  </a:lnTo>
                  <a:close/>
                </a:path>
              </a:pathLst>
            </a:custGeom>
            <a:solidFill>
              <a:srgbClr val="152C40"/>
            </a:solidFill>
          </p:spPr>
          <p:txBody>
            <a:bodyPr/>
            <a:lstStyle/>
            <a:p>
              <a:endParaRPr lang="vi-VN"/>
            </a:p>
          </p:txBody>
        </p:sp>
        <p:sp>
          <p:nvSpPr>
            <p:cNvPr id="5" name="TextBox 5"/>
            <p:cNvSpPr txBox="1"/>
            <p:nvPr/>
          </p:nvSpPr>
          <p:spPr>
            <a:xfrm>
              <a:off x="0" y="-38100"/>
              <a:ext cx="4890462" cy="212151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9139238" y="4819951"/>
            <a:ext cx="9525" cy="580423"/>
          </a:xfrm>
          <a:prstGeom prst="rect">
            <a:avLst/>
          </a:prstGeom>
        </p:spPr>
        <p:txBody>
          <a:bodyPr lIns="0" tIns="0" rIns="0" bIns="0" rtlCol="0" anchor="t">
            <a:spAutoFit/>
          </a:bodyPr>
          <a:lstStyle/>
          <a:p>
            <a:pPr algn="ctr">
              <a:lnSpc>
                <a:spcPts val="4759"/>
              </a:lnSpc>
              <a:spcBef>
                <a:spcPct val="0"/>
              </a:spcBef>
            </a:pPr>
            <a:endParaRPr/>
          </a:p>
        </p:txBody>
      </p:sp>
      <p:sp>
        <p:nvSpPr>
          <p:cNvPr id="7" name="TextBox 7"/>
          <p:cNvSpPr txBox="1"/>
          <p:nvPr/>
        </p:nvSpPr>
        <p:spPr>
          <a:xfrm>
            <a:off x="3601773" y="16522"/>
            <a:ext cx="11093980" cy="1052183"/>
          </a:xfrm>
          <a:prstGeom prst="rect">
            <a:avLst/>
          </a:prstGeom>
        </p:spPr>
        <p:txBody>
          <a:bodyPr lIns="0" tIns="0" rIns="0" bIns="0" rtlCol="0" anchor="t">
            <a:spAutoFit/>
          </a:bodyPr>
          <a:lstStyle/>
          <a:p>
            <a:pPr algn="ctr">
              <a:lnSpc>
                <a:spcPts val="8680"/>
              </a:lnSpc>
            </a:pPr>
            <a:r>
              <a:rPr lang="en-US" sz="6200" b="1">
                <a:solidFill>
                  <a:srgbClr val="000000"/>
                </a:solidFill>
                <a:latin typeface="Noto Sans Bold"/>
                <a:ea typeface="Noto Sans Bold"/>
                <a:cs typeface="Noto Sans Bold"/>
                <a:sym typeface="Noto Sans Bold"/>
              </a:rPr>
              <a:t>TRƯỜNG ĐẠI HỌC TRÀ VINH</a:t>
            </a:r>
          </a:p>
        </p:txBody>
      </p:sp>
      <p:sp>
        <p:nvSpPr>
          <p:cNvPr id="8" name="TextBox 8"/>
          <p:cNvSpPr txBox="1"/>
          <p:nvPr/>
        </p:nvSpPr>
        <p:spPr>
          <a:xfrm>
            <a:off x="5374514" y="1246896"/>
            <a:ext cx="8697516" cy="629840"/>
          </a:xfrm>
          <a:prstGeom prst="rect">
            <a:avLst/>
          </a:prstGeom>
        </p:spPr>
        <p:txBody>
          <a:bodyPr wrap="square" lIns="0" tIns="0" rIns="0" bIns="0" rtlCol="0" anchor="t">
            <a:spAutoFit/>
          </a:bodyPr>
          <a:lstStyle/>
          <a:p>
            <a:pPr algn="ctr">
              <a:lnSpc>
                <a:spcPts val="5180"/>
              </a:lnSpc>
            </a:pPr>
            <a:r>
              <a:rPr lang="en-US" sz="3700" b="1" dirty="0">
                <a:solidFill>
                  <a:srgbClr val="000000"/>
                </a:solidFill>
                <a:latin typeface="Noto Sans Bold"/>
                <a:ea typeface="Noto Sans Bold"/>
                <a:cs typeface="Noto Sans Bold"/>
                <a:sym typeface="Noto Sans Bold"/>
              </a:rPr>
              <a:t>KHOA KỸ THUẬT VÀ CÔNG NGHỆ</a:t>
            </a:r>
          </a:p>
        </p:txBody>
      </p:sp>
      <p:sp>
        <p:nvSpPr>
          <p:cNvPr id="9" name="TextBox 9"/>
          <p:cNvSpPr txBox="1"/>
          <p:nvPr/>
        </p:nvSpPr>
        <p:spPr>
          <a:xfrm>
            <a:off x="6534745" y="2709550"/>
            <a:ext cx="5208984" cy="688908"/>
          </a:xfrm>
          <a:prstGeom prst="rect">
            <a:avLst/>
          </a:prstGeom>
        </p:spPr>
        <p:txBody>
          <a:bodyPr lIns="0" tIns="0" rIns="0" bIns="0" rtlCol="0" anchor="t">
            <a:spAutoFit/>
          </a:bodyPr>
          <a:lstStyle/>
          <a:p>
            <a:pPr algn="ctr">
              <a:lnSpc>
                <a:spcPts val="5600"/>
              </a:lnSpc>
            </a:pPr>
            <a:r>
              <a:rPr lang="en-US" sz="4000" b="1">
                <a:solidFill>
                  <a:srgbClr val="F7FDFD"/>
                </a:solidFill>
                <a:latin typeface="Noto Sans Bold"/>
                <a:ea typeface="Noto Sans Bold"/>
                <a:cs typeface="Noto Sans Bold"/>
                <a:sym typeface="Noto Sans Bold"/>
              </a:rPr>
              <a:t>Đồ án chuyên ngành</a:t>
            </a:r>
          </a:p>
        </p:txBody>
      </p:sp>
      <p:sp>
        <p:nvSpPr>
          <p:cNvPr id="10" name="TextBox 10"/>
          <p:cNvSpPr txBox="1"/>
          <p:nvPr/>
        </p:nvSpPr>
        <p:spPr>
          <a:xfrm>
            <a:off x="8387903" y="3312733"/>
            <a:ext cx="1502668" cy="754969"/>
          </a:xfrm>
          <a:prstGeom prst="rect">
            <a:avLst/>
          </a:prstGeom>
        </p:spPr>
        <p:txBody>
          <a:bodyPr lIns="0" tIns="0" rIns="0" bIns="0" rtlCol="0" anchor="t">
            <a:spAutoFit/>
          </a:bodyPr>
          <a:lstStyle/>
          <a:p>
            <a:pPr algn="ctr">
              <a:lnSpc>
                <a:spcPts val="6160"/>
              </a:lnSpc>
            </a:pPr>
            <a:r>
              <a:rPr lang="en-US" sz="4400">
                <a:solidFill>
                  <a:srgbClr val="FFFFFF"/>
                </a:solidFill>
                <a:latin typeface="Kelvinch"/>
                <a:ea typeface="Kelvinch"/>
                <a:cs typeface="Kelvinch"/>
                <a:sym typeface="Kelvinch"/>
              </a:rPr>
              <a:t>Đề tài</a:t>
            </a:r>
          </a:p>
        </p:txBody>
      </p:sp>
      <p:sp>
        <p:nvSpPr>
          <p:cNvPr id="11" name="TextBox 11"/>
          <p:cNvSpPr txBox="1"/>
          <p:nvPr/>
        </p:nvSpPr>
        <p:spPr>
          <a:xfrm>
            <a:off x="4215970" y="3962927"/>
            <a:ext cx="9856060" cy="3098153"/>
          </a:xfrm>
          <a:prstGeom prst="rect">
            <a:avLst/>
          </a:prstGeom>
        </p:spPr>
        <p:txBody>
          <a:bodyPr lIns="0" tIns="0" rIns="0" bIns="0" rtlCol="0" anchor="t">
            <a:spAutoFit/>
          </a:bodyPr>
          <a:lstStyle/>
          <a:p>
            <a:pPr algn="ctr">
              <a:lnSpc>
                <a:spcPts val="8260"/>
              </a:lnSpc>
            </a:pPr>
            <a:r>
              <a:rPr lang="en-US" sz="5900" b="1">
                <a:solidFill>
                  <a:srgbClr val="FF904C"/>
                </a:solidFill>
                <a:latin typeface="Noto Sans Bold"/>
                <a:ea typeface="Noto Sans Bold"/>
                <a:cs typeface="Noto Sans Bold"/>
                <a:sym typeface="Noto Sans Bold"/>
              </a:rPr>
              <a:t>Xây dựng website quản lý </a:t>
            </a:r>
          </a:p>
          <a:p>
            <a:pPr algn="ctr">
              <a:lnSpc>
                <a:spcPts val="8260"/>
              </a:lnSpc>
            </a:pPr>
            <a:r>
              <a:rPr lang="en-US" sz="5900" b="1">
                <a:solidFill>
                  <a:srgbClr val="FF904C"/>
                </a:solidFill>
                <a:latin typeface="Noto Sans Bold"/>
                <a:ea typeface="Noto Sans Bold"/>
                <a:cs typeface="Noto Sans Bold"/>
                <a:sym typeface="Noto Sans Bold"/>
              </a:rPr>
              <a:t>đặt phòng khách sạn</a:t>
            </a:r>
          </a:p>
          <a:p>
            <a:pPr algn="ctr">
              <a:lnSpc>
                <a:spcPts val="8260"/>
              </a:lnSpc>
            </a:pPr>
            <a:endParaRPr lang="en-US" sz="5900" b="1">
              <a:solidFill>
                <a:srgbClr val="FF904C"/>
              </a:solidFill>
              <a:latin typeface="Noto Sans Bold"/>
              <a:ea typeface="Noto Sans Bold"/>
              <a:cs typeface="Noto Sans Bold"/>
              <a:sym typeface="Noto Sans Bold"/>
            </a:endParaRPr>
          </a:p>
        </p:txBody>
      </p:sp>
      <p:sp>
        <p:nvSpPr>
          <p:cNvPr id="12" name="TextBox 12"/>
          <p:cNvSpPr txBox="1"/>
          <p:nvPr/>
        </p:nvSpPr>
        <p:spPr>
          <a:xfrm>
            <a:off x="507370" y="7291335"/>
            <a:ext cx="5181534" cy="1012057"/>
          </a:xfrm>
          <a:prstGeom prst="rect">
            <a:avLst/>
          </a:prstGeom>
        </p:spPr>
        <p:txBody>
          <a:bodyPr lIns="0" tIns="0" rIns="0" bIns="0" rtlCol="0" anchor="t">
            <a:spAutoFit/>
          </a:bodyPr>
          <a:lstStyle/>
          <a:p>
            <a:pPr algn="l">
              <a:lnSpc>
                <a:spcPts val="4060"/>
              </a:lnSpc>
            </a:pPr>
            <a:r>
              <a:rPr lang="en-US" sz="2900">
                <a:solidFill>
                  <a:srgbClr val="FFFFFF"/>
                </a:solidFill>
                <a:latin typeface="Noto Sans"/>
                <a:ea typeface="Noto Sans"/>
                <a:cs typeface="Noto Sans"/>
                <a:sym typeface="Noto Sans"/>
              </a:rPr>
              <a:t>Giảng viên hướng dẫn:</a:t>
            </a:r>
          </a:p>
          <a:p>
            <a:pPr algn="l">
              <a:lnSpc>
                <a:spcPts val="4060"/>
              </a:lnSpc>
            </a:pPr>
            <a:r>
              <a:rPr lang="en-US" sz="2900">
                <a:solidFill>
                  <a:srgbClr val="FFFFFF"/>
                </a:solidFill>
                <a:latin typeface="Noto Sans"/>
                <a:ea typeface="Noto Sans"/>
                <a:cs typeface="Noto Sans"/>
                <a:sym typeface="Noto Sans"/>
              </a:rPr>
              <a:t>ThS.Nguyễn Hoàng Duy Thiện</a:t>
            </a:r>
          </a:p>
        </p:txBody>
      </p:sp>
      <p:sp>
        <p:nvSpPr>
          <p:cNvPr id="13" name="TextBox 13"/>
          <p:cNvSpPr txBox="1"/>
          <p:nvPr/>
        </p:nvSpPr>
        <p:spPr>
          <a:xfrm>
            <a:off x="12596963" y="7291335"/>
            <a:ext cx="5181534" cy="2040625"/>
          </a:xfrm>
          <a:prstGeom prst="rect">
            <a:avLst/>
          </a:prstGeom>
        </p:spPr>
        <p:txBody>
          <a:bodyPr lIns="0" tIns="0" rIns="0" bIns="0" rtlCol="0" anchor="t">
            <a:spAutoFit/>
          </a:bodyPr>
          <a:lstStyle/>
          <a:p>
            <a:pPr algn="ctr">
              <a:lnSpc>
                <a:spcPts val="4060"/>
              </a:lnSpc>
            </a:pPr>
            <a:r>
              <a:rPr lang="en-US" sz="2900">
                <a:solidFill>
                  <a:srgbClr val="FFFFFF"/>
                </a:solidFill>
                <a:latin typeface="Noto Sans"/>
                <a:ea typeface="Noto Sans"/>
                <a:cs typeface="Noto Sans"/>
                <a:sym typeface="Noto Sans"/>
              </a:rPr>
              <a:t>Sinh viên thực hiện:</a:t>
            </a:r>
          </a:p>
          <a:p>
            <a:pPr algn="ctr">
              <a:lnSpc>
                <a:spcPts val="4060"/>
              </a:lnSpc>
            </a:pPr>
            <a:r>
              <a:rPr lang="en-US" sz="2900">
                <a:solidFill>
                  <a:srgbClr val="FFFFFF"/>
                </a:solidFill>
                <a:latin typeface="Noto Sans"/>
                <a:ea typeface="Noto Sans"/>
                <a:cs typeface="Noto Sans"/>
                <a:sym typeface="Noto Sans"/>
              </a:rPr>
              <a:t>Mã Đại Phú</a:t>
            </a:r>
          </a:p>
          <a:p>
            <a:pPr algn="ctr">
              <a:lnSpc>
                <a:spcPts val="4060"/>
              </a:lnSpc>
            </a:pPr>
            <a:r>
              <a:rPr lang="en-US" sz="2900">
                <a:solidFill>
                  <a:srgbClr val="FFFFFF"/>
                </a:solidFill>
                <a:latin typeface="Noto Sans"/>
                <a:ea typeface="Noto Sans"/>
                <a:cs typeface="Noto Sans"/>
                <a:sym typeface="Noto Sans"/>
              </a:rPr>
              <a:t>110121266</a:t>
            </a:r>
          </a:p>
          <a:p>
            <a:pPr algn="ctr">
              <a:lnSpc>
                <a:spcPts val="4060"/>
              </a:lnSpc>
            </a:pPr>
            <a:r>
              <a:rPr lang="en-US" sz="2900">
                <a:solidFill>
                  <a:srgbClr val="FFFFFF"/>
                </a:solidFill>
                <a:latin typeface="Noto Sans"/>
                <a:ea typeface="Noto Sans"/>
                <a:cs typeface="Noto Sans"/>
                <a:sym typeface="Noto Sans"/>
              </a:rPr>
              <a:t>DA21TTC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294792"/>
            <a:chOff x="0" y="0"/>
            <a:chExt cx="4816593" cy="604390"/>
          </a:xfrm>
        </p:grpSpPr>
        <p:sp>
          <p:nvSpPr>
            <p:cNvPr id="3" name="Freeform 3"/>
            <p:cNvSpPr/>
            <p:nvPr/>
          </p:nvSpPr>
          <p:spPr>
            <a:xfrm>
              <a:off x="0" y="0"/>
              <a:ext cx="4816592" cy="604390"/>
            </a:xfrm>
            <a:custGeom>
              <a:avLst/>
              <a:gdLst/>
              <a:ahLst/>
              <a:cxnLst/>
              <a:rect l="l" t="t" r="r" b="b"/>
              <a:pathLst>
                <a:path w="4816592" h="604390">
                  <a:moveTo>
                    <a:pt x="0" y="0"/>
                  </a:moveTo>
                  <a:lnTo>
                    <a:pt x="4816592" y="0"/>
                  </a:lnTo>
                  <a:lnTo>
                    <a:pt x="4816592" y="604390"/>
                  </a:lnTo>
                  <a:lnTo>
                    <a:pt x="0" y="604390"/>
                  </a:lnTo>
                  <a:close/>
                </a:path>
              </a:pathLst>
            </a:custGeom>
            <a:solidFill>
              <a:srgbClr val="152C40"/>
            </a:solidFill>
          </p:spPr>
          <p:txBody>
            <a:bodyPr/>
            <a:lstStyle/>
            <a:p>
              <a:endParaRPr lang="vi-VN"/>
            </a:p>
          </p:txBody>
        </p:sp>
        <p:sp>
          <p:nvSpPr>
            <p:cNvPr id="4" name="TextBox 4"/>
            <p:cNvSpPr txBox="1"/>
            <p:nvPr/>
          </p:nvSpPr>
          <p:spPr>
            <a:xfrm>
              <a:off x="0" y="-38100"/>
              <a:ext cx="4816593" cy="64249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73654" y="3606982"/>
            <a:ext cx="17940691" cy="5651318"/>
          </a:xfrm>
          <a:custGeom>
            <a:avLst/>
            <a:gdLst/>
            <a:ahLst/>
            <a:cxnLst/>
            <a:rect l="l" t="t" r="r" b="b"/>
            <a:pathLst>
              <a:path w="17940691" h="5651318">
                <a:moveTo>
                  <a:pt x="0" y="0"/>
                </a:moveTo>
                <a:lnTo>
                  <a:pt x="17940692" y="0"/>
                </a:lnTo>
                <a:lnTo>
                  <a:pt x="17940692" y="5651318"/>
                </a:lnTo>
                <a:lnTo>
                  <a:pt x="0" y="5651318"/>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0" y="268841"/>
            <a:ext cx="18288000" cy="1576136"/>
          </a:xfrm>
          <a:prstGeom prst="rect">
            <a:avLst/>
          </a:prstGeom>
        </p:spPr>
        <p:txBody>
          <a:bodyPr lIns="0" tIns="0" rIns="0" bIns="0" rtlCol="0" anchor="t">
            <a:spAutoFit/>
          </a:bodyPr>
          <a:lstStyle/>
          <a:p>
            <a:pPr algn="ctr">
              <a:lnSpc>
                <a:spcPts val="12880"/>
              </a:lnSpc>
            </a:pPr>
            <a:r>
              <a:rPr lang="en-US" sz="9200" b="1">
                <a:solidFill>
                  <a:srgbClr val="FF904C"/>
                </a:solidFill>
                <a:latin typeface="Public Sans Bold"/>
                <a:ea typeface="Public Sans Bold"/>
                <a:cs typeface="Public Sans Bold"/>
                <a:sym typeface="Public Sans Bold"/>
              </a:rPr>
              <a:t>Sơ đồ phân cấp chức năng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31459" y="3084659"/>
            <a:ext cx="12425082" cy="7202341"/>
          </a:xfrm>
          <a:custGeom>
            <a:avLst/>
            <a:gdLst/>
            <a:ahLst/>
            <a:cxnLst/>
            <a:rect l="l" t="t" r="r" b="b"/>
            <a:pathLst>
              <a:path w="12425082" h="7202341">
                <a:moveTo>
                  <a:pt x="0" y="0"/>
                </a:moveTo>
                <a:lnTo>
                  <a:pt x="12425082" y="0"/>
                </a:lnTo>
                <a:lnTo>
                  <a:pt x="12425082" y="7202341"/>
                </a:lnTo>
                <a:lnTo>
                  <a:pt x="0" y="7202341"/>
                </a:lnTo>
                <a:lnTo>
                  <a:pt x="0" y="0"/>
                </a:lnTo>
                <a:close/>
              </a:path>
            </a:pathLst>
          </a:custGeom>
          <a:blipFill>
            <a:blip r:embed="rId2"/>
            <a:stretch>
              <a:fillRect l="-2266" r="-2266"/>
            </a:stretch>
          </a:blipFill>
        </p:spPr>
        <p:txBody>
          <a:bodyPr/>
          <a:lstStyle/>
          <a:p>
            <a:endParaRPr lang="vi-VN"/>
          </a:p>
        </p:txBody>
      </p:sp>
      <p:grpSp>
        <p:nvGrpSpPr>
          <p:cNvPr id="3" name="Group 3"/>
          <p:cNvGrpSpPr/>
          <p:nvPr/>
        </p:nvGrpSpPr>
        <p:grpSpPr>
          <a:xfrm>
            <a:off x="0" y="0"/>
            <a:ext cx="18288000" cy="1946617"/>
            <a:chOff x="0" y="0"/>
            <a:chExt cx="4816593" cy="512689"/>
          </a:xfrm>
        </p:grpSpPr>
        <p:sp>
          <p:nvSpPr>
            <p:cNvPr id="4" name="Freeform 4"/>
            <p:cNvSpPr/>
            <p:nvPr/>
          </p:nvSpPr>
          <p:spPr>
            <a:xfrm>
              <a:off x="0" y="0"/>
              <a:ext cx="4816592" cy="512689"/>
            </a:xfrm>
            <a:custGeom>
              <a:avLst/>
              <a:gdLst/>
              <a:ahLst/>
              <a:cxnLst/>
              <a:rect l="l" t="t" r="r" b="b"/>
              <a:pathLst>
                <a:path w="4816592" h="512689">
                  <a:moveTo>
                    <a:pt x="0" y="0"/>
                  </a:moveTo>
                  <a:lnTo>
                    <a:pt x="4816592" y="0"/>
                  </a:lnTo>
                  <a:lnTo>
                    <a:pt x="4816592" y="512689"/>
                  </a:lnTo>
                  <a:lnTo>
                    <a:pt x="0" y="512689"/>
                  </a:lnTo>
                  <a:close/>
                </a:path>
              </a:pathLst>
            </a:custGeom>
            <a:solidFill>
              <a:srgbClr val="152C40"/>
            </a:solidFill>
          </p:spPr>
          <p:txBody>
            <a:bodyPr/>
            <a:lstStyle/>
            <a:p>
              <a:endParaRPr lang="vi-VN"/>
            </a:p>
          </p:txBody>
        </p:sp>
        <p:sp>
          <p:nvSpPr>
            <p:cNvPr id="5" name="TextBox 5"/>
            <p:cNvSpPr txBox="1"/>
            <p:nvPr/>
          </p:nvSpPr>
          <p:spPr>
            <a:xfrm>
              <a:off x="0" y="-38100"/>
              <a:ext cx="4816593" cy="55078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132646"/>
            <a:ext cx="18288000" cy="1071233"/>
          </a:xfrm>
          <a:prstGeom prst="rect">
            <a:avLst/>
          </a:prstGeom>
        </p:spPr>
        <p:txBody>
          <a:bodyPr lIns="0" tIns="0" rIns="0" bIns="0" rtlCol="0" anchor="t">
            <a:spAutoFit/>
          </a:bodyPr>
          <a:lstStyle/>
          <a:p>
            <a:pPr algn="ctr">
              <a:lnSpc>
                <a:spcPts val="8680"/>
              </a:lnSpc>
            </a:pPr>
            <a:r>
              <a:rPr lang="en-US" sz="6200" b="1">
                <a:solidFill>
                  <a:srgbClr val="FF904C"/>
                </a:solidFill>
                <a:latin typeface="Public Sans Bold"/>
                <a:ea typeface="Public Sans Bold"/>
                <a:cs typeface="Public Sans Bold"/>
                <a:sym typeface="Public Sans Bold"/>
              </a:rPr>
              <a:t>Biểu đồ Use Care </a:t>
            </a:r>
          </a:p>
        </p:txBody>
      </p:sp>
      <p:sp>
        <p:nvSpPr>
          <p:cNvPr id="7" name="TextBox 7"/>
          <p:cNvSpPr txBox="1"/>
          <p:nvPr/>
        </p:nvSpPr>
        <p:spPr>
          <a:xfrm>
            <a:off x="3940712" y="2192089"/>
            <a:ext cx="10384888" cy="580423"/>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Noto Sans"/>
                <a:ea typeface="Noto Sans"/>
                <a:cs typeface="Noto Sans"/>
                <a:sym typeface="Noto Sans"/>
              </a:rPr>
              <a:t>Biểu</a:t>
            </a:r>
            <a:r>
              <a:rPr lang="en-US" sz="3399" dirty="0">
                <a:solidFill>
                  <a:srgbClr val="000000"/>
                </a:solidFill>
                <a:latin typeface="Noto Sans"/>
                <a:ea typeface="Noto Sans"/>
                <a:cs typeface="Noto Sans"/>
                <a:sym typeface="Noto Sans"/>
              </a:rPr>
              <a:t> </a:t>
            </a:r>
            <a:r>
              <a:rPr lang="en-US" sz="3399" dirty="0" err="1">
                <a:solidFill>
                  <a:srgbClr val="000000"/>
                </a:solidFill>
                <a:latin typeface="Noto Sans"/>
                <a:ea typeface="Noto Sans"/>
                <a:cs typeface="Noto Sans"/>
                <a:sym typeface="Noto Sans"/>
              </a:rPr>
              <a:t>đồ</a:t>
            </a:r>
            <a:r>
              <a:rPr lang="en-US" sz="3399" dirty="0">
                <a:solidFill>
                  <a:srgbClr val="000000"/>
                </a:solidFill>
                <a:latin typeface="Noto Sans"/>
                <a:ea typeface="Noto Sans"/>
                <a:cs typeface="Noto Sans"/>
                <a:sym typeface="Noto Sans"/>
              </a:rPr>
              <a:t> use care </a:t>
            </a:r>
            <a:r>
              <a:rPr lang="en-US" sz="3399" dirty="0" err="1">
                <a:solidFill>
                  <a:srgbClr val="000000"/>
                </a:solidFill>
                <a:latin typeface="Noto Sans"/>
                <a:ea typeface="Noto Sans"/>
                <a:cs typeface="Noto Sans"/>
                <a:sym typeface="Noto Sans"/>
              </a:rPr>
              <a:t>của</a:t>
            </a:r>
            <a:r>
              <a:rPr lang="en-US" sz="3399" dirty="0">
                <a:solidFill>
                  <a:srgbClr val="000000"/>
                </a:solidFill>
                <a:latin typeface="Noto Sans"/>
                <a:ea typeface="Noto Sans"/>
                <a:cs typeface="Noto Sans"/>
                <a:sym typeface="Noto Sans"/>
              </a:rPr>
              <a:t> </a:t>
            </a:r>
            <a:r>
              <a:rPr lang="en-US" sz="3399" dirty="0" err="1">
                <a:solidFill>
                  <a:srgbClr val="000000"/>
                </a:solidFill>
                <a:latin typeface="Noto Sans"/>
                <a:ea typeface="Noto Sans"/>
                <a:cs typeface="Noto Sans"/>
                <a:sym typeface="Noto Sans"/>
              </a:rPr>
              <a:t>quản</a:t>
            </a:r>
            <a:r>
              <a:rPr lang="en-US" sz="3399" dirty="0">
                <a:solidFill>
                  <a:srgbClr val="000000"/>
                </a:solidFill>
                <a:latin typeface="Noto Sans"/>
                <a:ea typeface="Noto Sans"/>
                <a:cs typeface="Noto Sans"/>
                <a:sym typeface="Noto Sans"/>
              </a:rPr>
              <a:t> </a:t>
            </a:r>
            <a:r>
              <a:rPr lang="en-US" sz="3399" dirty="0" err="1">
                <a:solidFill>
                  <a:srgbClr val="000000"/>
                </a:solidFill>
                <a:latin typeface="Noto Sans"/>
                <a:ea typeface="Noto Sans"/>
                <a:cs typeface="Noto Sans"/>
                <a:sym typeface="Noto Sans"/>
              </a:rPr>
              <a:t>trị</a:t>
            </a:r>
            <a:r>
              <a:rPr lang="en-US" sz="3399" dirty="0">
                <a:solidFill>
                  <a:srgbClr val="000000"/>
                </a:solidFill>
                <a:latin typeface="Noto Sans"/>
                <a:ea typeface="Noto Sans"/>
                <a:cs typeface="Noto Sans"/>
                <a:sym typeface="Noto Sans"/>
              </a:rPr>
              <a:t> </a:t>
            </a:r>
            <a:r>
              <a:rPr lang="en-US" sz="3399" dirty="0" err="1">
                <a:solidFill>
                  <a:srgbClr val="000000"/>
                </a:solidFill>
                <a:latin typeface="Noto Sans"/>
                <a:ea typeface="Noto Sans"/>
                <a:cs typeface="Noto Sans"/>
                <a:sym typeface="Noto Sans"/>
              </a:rPr>
              <a:t>viên</a:t>
            </a:r>
            <a:r>
              <a:rPr lang="en-US" sz="3399" dirty="0">
                <a:solidFill>
                  <a:srgbClr val="000000"/>
                </a:solidFill>
                <a:latin typeface="Noto Sans"/>
                <a:ea typeface="Noto Sans"/>
                <a:cs typeface="Noto Sans"/>
                <a:sym typeface="Noto Sans"/>
              </a:rPr>
              <a:t> </a:t>
            </a:r>
            <a:r>
              <a:rPr lang="en-US" sz="3399" dirty="0" err="1">
                <a:solidFill>
                  <a:srgbClr val="000000"/>
                </a:solidFill>
                <a:latin typeface="Noto Sans"/>
                <a:ea typeface="Noto Sans"/>
                <a:cs typeface="Noto Sans"/>
                <a:sym typeface="Noto Sans"/>
              </a:rPr>
              <a:t>và</a:t>
            </a:r>
            <a:r>
              <a:rPr lang="en-US" sz="3399" dirty="0">
                <a:solidFill>
                  <a:srgbClr val="000000"/>
                </a:solidFill>
                <a:latin typeface="Noto Sans"/>
                <a:ea typeface="Noto Sans"/>
                <a:cs typeface="Noto Sans"/>
                <a:sym typeface="Noto Sans"/>
              </a:rPr>
              <a:t> </a:t>
            </a:r>
            <a:r>
              <a:rPr lang="en-US" sz="3399" dirty="0" err="1">
                <a:solidFill>
                  <a:srgbClr val="000000"/>
                </a:solidFill>
                <a:latin typeface="Noto Sans"/>
                <a:ea typeface="Noto Sans"/>
                <a:cs typeface="Noto Sans"/>
                <a:sym typeface="Noto Sans"/>
              </a:rPr>
              <a:t>người</a:t>
            </a:r>
            <a:r>
              <a:rPr lang="en-US" sz="3399" dirty="0">
                <a:solidFill>
                  <a:srgbClr val="000000"/>
                </a:solidFill>
                <a:latin typeface="Noto Sans"/>
                <a:ea typeface="Noto Sans"/>
                <a:cs typeface="Noto Sans"/>
                <a:sym typeface="Noto Sans"/>
              </a:rPr>
              <a:t> </a:t>
            </a:r>
            <a:r>
              <a:rPr lang="en-US" sz="3399" dirty="0" err="1">
                <a:solidFill>
                  <a:srgbClr val="000000"/>
                </a:solidFill>
                <a:latin typeface="Noto Sans"/>
                <a:ea typeface="Noto Sans"/>
                <a:cs typeface="Noto Sans"/>
                <a:sym typeface="Noto Sans"/>
              </a:rPr>
              <a:t>dùng</a:t>
            </a:r>
            <a:endParaRPr lang="en-US" sz="3399" dirty="0">
              <a:solidFill>
                <a:srgbClr val="000000"/>
              </a:solidFill>
              <a:latin typeface="Noto Sans"/>
              <a:ea typeface="Noto Sans"/>
              <a:cs typeface="Noto Sans"/>
              <a:sym typeface="No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294792"/>
            <a:chOff x="0" y="0"/>
            <a:chExt cx="4816593" cy="604390"/>
          </a:xfrm>
        </p:grpSpPr>
        <p:sp>
          <p:nvSpPr>
            <p:cNvPr id="3" name="Freeform 3"/>
            <p:cNvSpPr/>
            <p:nvPr/>
          </p:nvSpPr>
          <p:spPr>
            <a:xfrm>
              <a:off x="0" y="0"/>
              <a:ext cx="4816592" cy="604390"/>
            </a:xfrm>
            <a:custGeom>
              <a:avLst/>
              <a:gdLst/>
              <a:ahLst/>
              <a:cxnLst/>
              <a:rect l="l" t="t" r="r" b="b"/>
              <a:pathLst>
                <a:path w="4816592" h="604390">
                  <a:moveTo>
                    <a:pt x="0" y="0"/>
                  </a:moveTo>
                  <a:lnTo>
                    <a:pt x="4816592" y="0"/>
                  </a:lnTo>
                  <a:lnTo>
                    <a:pt x="4816592" y="604390"/>
                  </a:lnTo>
                  <a:lnTo>
                    <a:pt x="0" y="604390"/>
                  </a:lnTo>
                  <a:close/>
                </a:path>
              </a:pathLst>
            </a:custGeom>
            <a:solidFill>
              <a:srgbClr val="152C40"/>
            </a:solidFill>
          </p:spPr>
          <p:txBody>
            <a:bodyPr/>
            <a:lstStyle/>
            <a:p>
              <a:endParaRPr lang="vi-VN"/>
            </a:p>
          </p:txBody>
        </p:sp>
        <p:sp>
          <p:nvSpPr>
            <p:cNvPr id="4" name="TextBox 4"/>
            <p:cNvSpPr txBox="1"/>
            <p:nvPr/>
          </p:nvSpPr>
          <p:spPr>
            <a:xfrm>
              <a:off x="0" y="-38100"/>
              <a:ext cx="4816593" cy="64249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638758" y="2700087"/>
            <a:ext cx="12663450" cy="7107361"/>
          </a:xfrm>
          <a:custGeom>
            <a:avLst/>
            <a:gdLst/>
            <a:ahLst/>
            <a:cxnLst/>
            <a:rect l="l" t="t" r="r" b="b"/>
            <a:pathLst>
              <a:path w="12663450" h="7107361">
                <a:moveTo>
                  <a:pt x="0" y="0"/>
                </a:moveTo>
                <a:lnTo>
                  <a:pt x="12663450" y="0"/>
                </a:lnTo>
                <a:lnTo>
                  <a:pt x="12663450" y="7107361"/>
                </a:lnTo>
                <a:lnTo>
                  <a:pt x="0" y="7107361"/>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0" y="268841"/>
            <a:ext cx="18288000" cy="1576136"/>
          </a:xfrm>
          <a:prstGeom prst="rect">
            <a:avLst/>
          </a:prstGeom>
        </p:spPr>
        <p:txBody>
          <a:bodyPr lIns="0" tIns="0" rIns="0" bIns="0" rtlCol="0" anchor="t">
            <a:spAutoFit/>
          </a:bodyPr>
          <a:lstStyle/>
          <a:p>
            <a:pPr algn="ctr">
              <a:lnSpc>
                <a:spcPts val="12880"/>
              </a:lnSpc>
            </a:pPr>
            <a:r>
              <a:rPr lang="en-US" sz="9200" b="1">
                <a:solidFill>
                  <a:srgbClr val="FF904C"/>
                </a:solidFill>
                <a:latin typeface="Public Sans Bold"/>
                <a:ea typeface="Public Sans Bold"/>
                <a:cs typeface="Public Sans Bold"/>
                <a:sym typeface="Public Sans Bold"/>
              </a:rPr>
              <a:t>Thiết kế cơ sở dữ liệu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grpSp>
        <p:nvGrpSpPr>
          <p:cNvPr id="2" name="Group 2"/>
          <p:cNvGrpSpPr/>
          <p:nvPr/>
        </p:nvGrpSpPr>
        <p:grpSpPr>
          <a:xfrm>
            <a:off x="-221566" y="0"/>
            <a:ext cx="18509566" cy="2971842"/>
            <a:chOff x="0" y="0"/>
            <a:chExt cx="4874947" cy="782707"/>
          </a:xfrm>
        </p:grpSpPr>
        <p:sp>
          <p:nvSpPr>
            <p:cNvPr id="3" name="Freeform 3"/>
            <p:cNvSpPr/>
            <p:nvPr/>
          </p:nvSpPr>
          <p:spPr>
            <a:xfrm>
              <a:off x="0" y="0"/>
              <a:ext cx="4874947" cy="782707"/>
            </a:xfrm>
            <a:custGeom>
              <a:avLst/>
              <a:gdLst/>
              <a:ahLst/>
              <a:cxnLst/>
              <a:rect l="l" t="t" r="r" b="b"/>
              <a:pathLst>
                <a:path w="4874947" h="782707">
                  <a:moveTo>
                    <a:pt x="0" y="0"/>
                  </a:moveTo>
                  <a:lnTo>
                    <a:pt x="4874947" y="0"/>
                  </a:lnTo>
                  <a:lnTo>
                    <a:pt x="4874947" y="782707"/>
                  </a:lnTo>
                  <a:lnTo>
                    <a:pt x="0" y="782707"/>
                  </a:lnTo>
                  <a:close/>
                </a:path>
              </a:pathLst>
            </a:custGeom>
            <a:solidFill>
              <a:srgbClr val="2E4456"/>
            </a:solidFill>
          </p:spPr>
          <p:txBody>
            <a:bodyPr/>
            <a:lstStyle/>
            <a:p>
              <a:endParaRPr lang="vi-VN"/>
            </a:p>
          </p:txBody>
        </p:sp>
        <p:sp>
          <p:nvSpPr>
            <p:cNvPr id="4" name="TextBox 4"/>
            <p:cNvSpPr txBox="1"/>
            <p:nvPr/>
          </p:nvSpPr>
          <p:spPr>
            <a:xfrm>
              <a:off x="0" y="-38100"/>
              <a:ext cx="4874947" cy="82080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65664" y="326487"/>
            <a:ext cx="1980785" cy="2365117"/>
          </a:xfrm>
          <a:custGeom>
            <a:avLst/>
            <a:gdLst/>
            <a:ahLst/>
            <a:cxnLst/>
            <a:rect l="l" t="t" r="r" b="b"/>
            <a:pathLst>
              <a:path w="1980785" h="2365117">
                <a:moveTo>
                  <a:pt x="0" y="0"/>
                </a:moveTo>
                <a:lnTo>
                  <a:pt x="1980786" y="0"/>
                </a:lnTo>
                <a:lnTo>
                  <a:pt x="1980786" y="2365117"/>
                </a:lnTo>
                <a:lnTo>
                  <a:pt x="0" y="2365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3217621" y="2971842"/>
            <a:ext cx="12042672" cy="8229600"/>
          </a:xfrm>
          <a:custGeom>
            <a:avLst/>
            <a:gdLst/>
            <a:ahLst/>
            <a:cxnLst/>
            <a:rect l="l" t="t" r="r" b="b"/>
            <a:pathLst>
              <a:path w="12042672" h="8229600">
                <a:moveTo>
                  <a:pt x="0" y="0"/>
                </a:moveTo>
                <a:lnTo>
                  <a:pt x="12042672" y="0"/>
                </a:lnTo>
                <a:lnTo>
                  <a:pt x="12042672" y="8229600"/>
                </a:lnTo>
                <a:lnTo>
                  <a:pt x="0" y="8229600"/>
                </a:lnTo>
                <a:lnTo>
                  <a:pt x="0" y="0"/>
                </a:lnTo>
                <a:close/>
              </a:path>
            </a:pathLst>
          </a:custGeom>
          <a:blipFill>
            <a:blip r:embed="rId4"/>
            <a:stretch>
              <a:fillRect l="-3154" r="-1577"/>
            </a:stretch>
          </a:blipFill>
        </p:spPr>
        <p:txBody>
          <a:bodyPr/>
          <a:lstStyle/>
          <a:p>
            <a:endParaRPr lang="vi-VN"/>
          </a:p>
        </p:txBody>
      </p:sp>
      <p:sp>
        <p:nvSpPr>
          <p:cNvPr id="7" name="TextBox 7"/>
          <p:cNvSpPr txBox="1"/>
          <p:nvPr/>
        </p:nvSpPr>
        <p:spPr>
          <a:xfrm>
            <a:off x="3443093" y="616891"/>
            <a:ext cx="11591727" cy="1566611"/>
          </a:xfrm>
          <a:prstGeom prst="rect">
            <a:avLst/>
          </a:prstGeom>
        </p:spPr>
        <p:txBody>
          <a:bodyPr lIns="0" tIns="0" rIns="0" bIns="0" rtlCol="0" anchor="t">
            <a:spAutoFit/>
          </a:bodyPr>
          <a:lstStyle/>
          <a:p>
            <a:pPr algn="ctr">
              <a:lnSpc>
                <a:spcPts val="12880"/>
              </a:lnSpc>
            </a:pPr>
            <a:r>
              <a:rPr lang="en-US" sz="9200" b="1">
                <a:solidFill>
                  <a:srgbClr val="FF904C"/>
                </a:solidFill>
                <a:latin typeface="Noto Sans Bold"/>
                <a:ea typeface="Noto Sans Bold"/>
                <a:cs typeface="Noto Sans Bold"/>
                <a:sym typeface="Noto Sans Bold"/>
              </a:rPr>
              <a:t>KẾT QUẢ ĐẠT ĐƯỢC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sp>
        <p:nvSpPr>
          <p:cNvPr id="2" name="Freeform 2"/>
          <p:cNvSpPr/>
          <p:nvPr/>
        </p:nvSpPr>
        <p:spPr>
          <a:xfrm>
            <a:off x="2828672" y="2493055"/>
            <a:ext cx="13297779" cy="6765245"/>
          </a:xfrm>
          <a:custGeom>
            <a:avLst/>
            <a:gdLst/>
            <a:ahLst/>
            <a:cxnLst/>
            <a:rect l="l" t="t" r="r" b="b"/>
            <a:pathLst>
              <a:path w="13297779" h="6765245">
                <a:moveTo>
                  <a:pt x="0" y="0"/>
                </a:moveTo>
                <a:lnTo>
                  <a:pt x="13297779" y="0"/>
                </a:lnTo>
                <a:lnTo>
                  <a:pt x="13297779" y="6765245"/>
                </a:lnTo>
                <a:lnTo>
                  <a:pt x="0" y="6765245"/>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028700" y="622280"/>
            <a:ext cx="6743700" cy="863620"/>
          </a:xfrm>
          <a:prstGeom prst="rect">
            <a:avLst/>
          </a:prstGeom>
        </p:spPr>
        <p:txBody>
          <a:bodyPr wrap="square" lIns="0" tIns="0" rIns="0" bIns="0" rtlCol="0" anchor="t">
            <a:spAutoFit/>
          </a:bodyPr>
          <a:lstStyle/>
          <a:p>
            <a:pPr algn="ctr">
              <a:lnSpc>
                <a:spcPts val="7000"/>
              </a:lnSpc>
            </a:pPr>
            <a:r>
              <a:rPr lang="en-US" sz="5000" b="1" dirty="0">
                <a:solidFill>
                  <a:srgbClr val="FF914D"/>
                </a:solidFill>
                <a:latin typeface="Noto Sans Bold"/>
                <a:ea typeface="Noto Sans Bold"/>
                <a:cs typeface="Noto Sans Bold"/>
                <a:sym typeface="Noto Sans Bold"/>
              </a:rPr>
              <a:t>Giao </a:t>
            </a:r>
            <a:r>
              <a:rPr lang="en-US" sz="5000" b="1" dirty="0" err="1">
                <a:solidFill>
                  <a:srgbClr val="FF914D"/>
                </a:solidFill>
                <a:latin typeface="Noto Sans Bold"/>
                <a:ea typeface="Noto Sans Bold"/>
                <a:cs typeface="Noto Sans Bold"/>
                <a:sym typeface="Noto Sans Bold"/>
              </a:rPr>
              <a:t>diện</a:t>
            </a:r>
            <a:r>
              <a:rPr lang="en-US" sz="5000" b="1" dirty="0">
                <a:solidFill>
                  <a:srgbClr val="FF914D"/>
                </a:solidFill>
                <a:latin typeface="Noto Sans Bold"/>
                <a:ea typeface="Noto Sans Bold"/>
                <a:cs typeface="Noto Sans Bold"/>
                <a:sym typeface="Noto Sans Bold"/>
              </a:rPr>
              <a:t> </a:t>
            </a:r>
            <a:r>
              <a:rPr lang="en-US" sz="5000" b="1" dirty="0" err="1">
                <a:solidFill>
                  <a:srgbClr val="FF914D"/>
                </a:solidFill>
                <a:latin typeface="Noto Sans Bold"/>
                <a:ea typeface="Noto Sans Bold"/>
                <a:cs typeface="Noto Sans Bold"/>
                <a:sym typeface="Noto Sans Bold"/>
              </a:rPr>
              <a:t>trang</a:t>
            </a:r>
            <a:r>
              <a:rPr lang="en-US" sz="5000" b="1" dirty="0">
                <a:solidFill>
                  <a:srgbClr val="FF914D"/>
                </a:solidFill>
                <a:latin typeface="Noto Sans Bold"/>
                <a:ea typeface="Noto Sans Bold"/>
                <a:cs typeface="Noto Sans Bold"/>
                <a:sym typeface="Noto Sans Bold"/>
              </a:rPr>
              <a:t> </a:t>
            </a:r>
            <a:r>
              <a:rPr lang="en-US" sz="5000" b="1" dirty="0" err="1">
                <a:solidFill>
                  <a:srgbClr val="FF914D"/>
                </a:solidFill>
                <a:latin typeface="Noto Sans Bold"/>
                <a:ea typeface="Noto Sans Bold"/>
                <a:cs typeface="Noto Sans Bold"/>
                <a:sym typeface="Noto Sans Bold"/>
              </a:rPr>
              <a:t>chủ</a:t>
            </a:r>
            <a:endParaRPr lang="en-US" sz="5000" b="1" dirty="0">
              <a:solidFill>
                <a:srgbClr val="FF914D"/>
              </a:solidFill>
              <a:latin typeface="Noto Sans Bold"/>
              <a:ea typeface="Noto Sans Bold"/>
              <a:cs typeface="Noto Sans Bold"/>
              <a:sym typeface="Noto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sp>
        <p:nvSpPr>
          <p:cNvPr id="2" name="Freeform 2"/>
          <p:cNvSpPr/>
          <p:nvPr/>
        </p:nvSpPr>
        <p:spPr>
          <a:xfrm>
            <a:off x="9534751" y="2753058"/>
            <a:ext cx="8335613" cy="6097633"/>
          </a:xfrm>
          <a:custGeom>
            <a:avLst/>
            <a:gdLst/>
            <a:ahLst/>
            <a:cxnLst/>
            <a:rect l="l" t="t" r="r" b="b"/>
            <a:pathLst>
              <a:path w="8335613" h="6097633">
                <a:moveTo>
                  <a:pt x="0" y="0"/>
                </a:moveTo>
                <a:lnTo>
                  <a:pt x="8335613" y="0"/>
                </a:lnTo>
                <a:lnTo>
                  <a:pt x="8335613" y="6097633"/>
                </a:lnTo>
                <a:lnTo>
                  <a:pt x="0" y="6097633"/>
                </a:lnTo>
                <a:lnTo>
                  <a:pt x="0" y="0"/>
                </a:lnTo>
                <a:close/>
              </a:path>
            </a:pathLst>
          </a:custGeom>
          <a:blipFill>
            <a:blip r:embed="rId2"/>
            <a:stretch>
              <a:fillRect l="-22127" r="-24175"/>
            </a:stretch>
          </a:blipFill>
        </p:spPr>
        <p:txBody>
          <a:bodyPr/>
          <a:lstStyle/>
          <a:p>
            <a:endParaRPr lang="vi-VN"/>
          </a:p>
        </p:txBody>
      </p:sp>
      <p:sp>
        <p:nvSpPr>
          <p:cNvPr id="3" name="Freeform 3"/>
          <p:cNvSpPr/>
          <p:nvPr/>
        </p:nvSpPr>
        <p:spPr>
          <a:xfrm>
            <a:off x="635889" y="2753058"/>
            <a:ext cx="7730269" cy="6097633"/>
          </a:xfrm>
          <a:custGeom>
            <a:avLst/>
            <a:gdLst/>
            <a:ahLst/>
            <a:cxnLst/>
            <a:rect l="l" t="t" r="r" b="b"/>
            <a:pathLst>
              <a:path w="7730269" h="6097633">
                <a:moveTo>
                  <a:pt x="0" y="0"/>
                </a:moveTo>
                <a:lnTo>
                  <a:pt x="7730269" y="0"/>
                </a:lnTo>
                <a:lnTo>
                  <a:pt x="7730269" y="6097633"/>
                </a:lnTo>
                <a:lnTo>
                  <a:pt x="0" y="6097633"/>
                </a:lnTo>
                <a:lnTo>
                  <a:pt x="0" y="0"/>
                </a:lnTo>
                <a:close/>
              </a:path>
            </a:pathLst>
          </a:custGeom>
          <a:blipFill>
            <a:blip r:embed="rId3"/>
            <a:stretch>
              <a:fillRect l="-26830" r="-30929"/>
            </a:stretch>
          </a:blipFill>
        </p:spPr>
        <p:txBody>
          <a:bodyPr/>
          <a:lstStyle/>
          <a:p>
            <a:endParaRPr lang="vi-VN"/>
          </a:p>
        </p:txBody>
      </p:sp>
      <p:sp>
        <p:nvSpPr>
          <p:cNvPr id="4" name="TextBox 4"/>
          <p:cNvSpPr txBox="1"/>
          <p:nvPr/>
        </p:nvSpPr>
        <p:spPr>
          <a:xfrm>
            <a:off x="0" y="544502"/>
            <a:ext cx="10830775" cy="863620"/>
          </a:xfrm>
          <a:prstGeom prst="rect">
            <a:avLst/>
          </a:prstGeom>
        </p:spPr>
        <p:txBody>
          <a:bodyPr lIns="0" tIns="0" rIns="0" bIns="0" rtlCol="0" anchor="t">
            <a:spAutoFit/>
          </a:bodyPr>
          <a:lstStyle/>
          <a:p>
            <a:pPr algn="ctr">
              <a:lnSpc>
                <a:spcPts val="7000"/>
              </a:lnSpc>
            </a:pPr>
            <a:r>
              <a:rPr lang="en-US" sz="5000" b="1">
                <a:solidFill>
                  <a:srgbClr val="FF914D"/>
                </a:solidFill>
                <a:latin typeface="Noto Sans Bold"/>
                <a:ea typeface="Noto Sans Bold"/>
                <a:cs typeface="Noto Sans Bold"/>
                <a:sym typeface="Noto Sans Bold"/>
              </a:rPr>
              <a:t>Giao diện đăng nhập và đăng ký</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sp>
        <p:nvSpPr>
          <p:cNvPr id="2" name="Freeform 2"/>
          <p:cNvSpPr/>
          <p:nvPr/>
        </p:nvSpPr>
        <p:spPr>
          <a:xfrm>
            <a:off x="1815798" y="2054239"/>
            <a:ext cx="14407702" cy="7311909"/>
          </a:xfrm>
          <a:custGeom>
            <a:avLst/>
            <a:gdLst/>
            <a:ahLst/>
            <a:cxnLst/>
            <a:rect l="l" t="t" r="r" b="b"/>
            <a:pathLst>
              <a:path w="14407702" h="7311909">
                <a:moveTo>
                  <a:pt x="0" y="0"/>
                </a:moveTo>
                <a:lnTo>
                  <a:pt x="14407703" y="0"/>
                </a:lnTo>
                <a:lnTo>
                  <a:pt x="14407703" y="7311909"/>
                </a:lnTo>
                <a:lnTo>
                  <a:pt x="0" y="7311909"/>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361049" y="544502"/>
            <a:ext cx="10830775" cy="863620"/>
          </a:xfrm>
          <a:prstGeom prst="rect">
            <a:avLst/>
          </a:prstGeom>
        </p:spPr>
        <p:txBody>
          <a:bodyPr lIns="0" tIns="0" rIns="0" bIns="0" rtlCol="0" anchor="t">
            <a:spAutoFit/>
          </a:bodyPr>
          <a:lstStyle/>
          <a:p>
            <a:pPr algn="ctr">
              <a:lnSpc>
                <a:spcPts val="7000"/>
              </a:lnSpc>
            </a:pPr>
            <a:r>
              <a:rPr lang="en-US" sz="5000" b="1">
                <a:solidFill>
                  <a:srgbClr val="FF914D"/>
                </a:solidFill>
                <a:latin typeface="Noto Sans Bold"/>
                <a:ea typeface="Noto Sans Bold"/>
                <a:cs typeface="Noto Sans Bold"/>
                <a:sym typeface="Noto Sans Bold"/>
              </a:rPr>
              <a:t>Giao diện đặt phòng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sp>
        <p:nvSpPr>
          <p:cNvPr id="2" name="Freeform 2"/>
          <p:cNvSpPr/>
          <p:nvPr/>
        </p:nvSpPr>
        <p:spPr>
          <a:xfrm>
            <a:off x="1879103" y="2461372"/>
            <a:ext cx="13765929" cy="6796928"/>
          </a:xfrm>
          <a:custGeom>
            <a:avLst/>
            <a:gdLst/>
            <a:ahLst/>
            <a:cxnLst/>
            <a:rect l="l" t="t" r="r" b="b"/>
            <a:pathLst>
              <a:path w="13765929" h="6796928">
                <a:moveTo>
                  <a:pt x="0" y="0"/>
                </a:moveTo>
                <a:lnTo>
                  <a:pt x="13765929" y="0"/>
                </a:lnTo>
                <a:lnTo>
                  <a:pt x="13765929" y="6796928"/>
                </a:lnTo>
                <a:lnTo>
                  <a:pt x="0" y="6796928"/>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0" y="544502"/>
            <a:ext cx="11906953" cy="863620"/>
          </a:xfrm>
          <a:prstGeom prst="rect">
            <a:avLst/>
          </a:prstGeom>
        </p:spPr>
        <p:txBody>
          <a:bodyPr lIns="0" tIns="0" rIns="0" bIns="0" rtlCol="0" anchor="t">
            <a:spAutoFit/>
          </a:bodyPr>
          <a:lstStyle/>
          <a:p>
            <a:pPr algn="ctr">
              <a:lnSpc>
                <a:spcPts val="7000"/>
              </a:lnSpc>
            </a:pPr>
            <a:r>
              <a:rPr lang="en-US" sz="5000" b="1">
                <a:solidFill>
                  <a:srgbClr val="FF914D"/>
                </a:solidFill>
                <a:latin typeface="Noto Sans Bold"/>
                <a:ea typeface="Noto Sans Bold"/>
                <a:cs typeface="Noto Sans Bold"/>
                <a:sym typeface="Noto Sans Bold"/>
              </a:rPr>
              <a:t>Giao diện thông tin của khách hàng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sp>
        <p:nvSpPr>
          <p:cNvPr id="2" name="Freeform 2"/>
          <p:cNvSpPr/>
          <p:nvPr/>
        </p:nvSpPr>
        <p:spPr>
          <a:xfrm>
            <a:off x="1879103" y="2282869"/>
            <a:ext cx="13778629" cy="6975431"/>
          </a:xfrm>
          <a:custGeom>
            <a:avLst/>
            <a:gdLst/>
            <a:ahLst/>
            <a:cxnLst/>
            <a:rect l="l" t="t" r="r" b="b"/>
            <a:pathLst>
              <a:path w="13778629" h="6975431">
                <a:moveTo>
                  <a:pt x="0" y="0"/>
                </a:moveTo>
                <a:lnTo>
                  <a:pt x="13778629" y="0"/>
                </a:lnTo>
                <a:lnTo>
                  <a:pt x="13778629" y="6975431"/>
                </a:lnTo>
                <a:lnTo>
                  <a:pt x="0" y="6975431"/>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0" y="544502"/>
            <a:ext cx="11906953" cy="863620"/>
          </a:xfrm>
          <a:prstGeom prst="rect">
            <a:avLst/>
          </a:prstGeom>
        </p:spPr>
        <p:txBody>
          <a:bodyPr lIns="0" tIns="0" rIns="0" bIns="0" rtlCol="0" anchor="t">
            <a:spAutoFit/>
          </a:bodyPr>
          <a:lstStyle/>
          <a:p>
            <a:pPr algn="ctr">
              <a:lnSpc>
                <a:spcPts val="7000"/>
              </a:lnSpc>
            </a:pPr>
            <a:r>
              <a:rPr lang="en-US" sz="5000" b="1">
                <a:solidFill>
                  <a:srgbClr val="FF914D"/>
                </a:solidFill>
                <a:latin typeface="Noto Sans Bold"/>
                <a:ea typeface="Noto Sans Bold"/>
                <a:cs typeface="Noto Sans Bold"/>
                <a:sym typeface="Noto Sans Bold"/>
              </a:rPr>
              <a:t>Giao diện xem thống kê của Admin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sp>
        <p:nvSpPr>
          <p:cNvPr id="2" name="Freeform 2"/>
          <p:cNvSpPr/>
          <p:nvPr/>
        </p:nvSpPr>
        <p:spPr>
          <a:xfrm>
            <a:off x="1715315" y="2339375"/>
            <a:ext cx="13942418" cy="6918925"/>
          </a:xfrm>
          <a:custGeom>
            <a:avLst/>
            <a:gdLst/>
            <a:ahLst/>
            <a:cxnLst/>
            <a:rect l="l" t="t" r="r" b="b"/>
            <a:pathLst>
              <a:path w="13942418" h="6918925">
                <a:moveTo>
                  <a:pt x="0" y="0"/>
                </a:moveTo>
                <a:lnTo>
                  <a:pt x="13942417" y="0"/>
                </a:lnTo>
                <a:lnTo>
                  <a:pt x="13942417" y="6918925"/>
                </a:lnTo>
                <a:lnTo>
                  <a:pt x="0" y="6918925"/>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0" y="544502"/>
            <a:ext cx="15657732" cy="863620"/>
          </a:xfrm>
          <a:prstGeom prst="rect">
            <a:avLst/>
          </a:prstGeom>
        </p:spPr>
        <p:txBody>
          <a:bodyPr lIns="0" tIns="0" rIns="0" bIns="0" rtlCol="0" anchor="t">
            <a:spAutoFit/>
          </a:bodyPr>
          <a:lstStyle/>
          <a:p>
            <a:pPr algn="ctr">
              <a:lnSpc>
                <a:spcPts val="7000"/>
              </a:lnSpc>
            </a:pPr>
            <a:r>
              <a:rPr lang="en-US" sz="5000" b="1">
                <a:solidFill>
                  <a:srgbClr val="FF914D"/>
                </a:solidFill>
                <a:latin typeface="Noto Sans Bold"/>
                <a:ea typeface="Noto Sans Bold"/>
                <a:cs typeface="Noto Sans Bold"/>
                <a:sym typeface="Noto Sans Bold"/>
              </a:rPr>
              <a:t>Giao diện xem tài khoản khách hàng của Admin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105943" cy="10287000"/>
            <a:chOff x="0" y="0"/>
            <a:chExt cx="1871524" cy="2709333"/>
          </a:xfrm>
        </p:grpSpPr>
        <p:sp>
          <p:nvSpPr>
            <p:cNvPr id="3" name="Freeform 3"/>
            <p:cNvSpPr/>
            <p:nvPr/>
          </p:nvSpPr>
          <p:spPr>
            <a:xfrm>
              <a:off x="0" y="0"/>
              <a:ext cx="1871524" cy="2709333"/>
            </a:xfrm>
            <a:custGeom>
              <a:avLst/>
              <a:gdLst/>
              <a:ahLst/>
              <a:cxnLst/>
              <a:rect l="l" t="t" r="r" b="b"/>
              <a:pathLst>
                <a:path w="1871524" h="2709333">
                  <a:moveTo>
                    <a:pt x="0" y="0"/>
                  </a:moveTo>
                  <a:lnTo>
                    <a:pt x="1871524" y="0"/>
                  </a:lnTo>
                  <a:lnTo>
                    <a:pt x="1871524" y="2709333"/>
                  </a:lnTo>
                  <a:lnTo>
                    <a:pt x="0" y="2709333"/>
                  </a:lnTo>
                  <a:close/>
                </a:path>
              </a:pathLst>
            </a:custGeom>
            <a:solidFill>
              <a:srgbClr val="152C40"/>
            </a:solidFill>
          </p:spPr>
          <p:txBody>
            <a:bodyPr/>
            <a:lstStyle/>
            <a:p>
              <a:endParaRPr lang="vi-VN"/>
            </a:p>
          </p:txBody>
        </p:sp>
        <p:sp>
          <p:nvSpPr>
            <p:cNvPr id="4" name="TextBox 4"/>
            <p:cNvSpPr txBox="1"/>
            <p:nvPr/>
          </p:nvSpPr>
          <p:spPr>
            <a:xfrm>
              <a:off x="0" y="-38100"/>
              <a:ext cx="1871524"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715028" y="4917829"/>
            <a:ext cx="4221511" cy="5369171"/>
          </a:xfrm>
          <a:custGeom>
            <a:avLst/>
            <a:gdLst/>
            <a:ahLst/>
            <a:cxnLst/>
            <a:rect l="l" t="t" r="r" b="b"/>
            <a:pathLst>
              <a:path w="4221511" h="5369171">
                <a:moveTo>
                  <a:pt x="0" y="0"/>
                </a:moveTo>
                <a:lnTo>
                  <a:pt x="4221511" y="0"/>
                </a:lnTo>
                <a:lnTo>
                  <a:pt x="4221511" y="5369171"/>
                </a:lnTo>
                <a:lnTo>
                  <a:pt x="0" y="5369171"/>
                </a:lnTo>
                <a:lnTo>
                  <a:pt x="0" y="0"/>
                </a:lnTo>
                <a:close/>
              </a:path>
            </a:pathLst>
          </a:custGeom>
          <a:blipFill>
            <a:blip r:embed="rId2"/>
            <a:stretch>
              <a:fillRect/>
            </a:stretch>
          </a:blipFill>
        </p:spPr>
        <p:txBody>
          <a:bodyPr/>
          <a:lstStyle/>
          <a:p>
            <a:endParaRPr lang="vi-VN"/>
          </a:p>
        </p:txBody>
      </p:sp>
      <p:sp>
        <p:nvSpPr>
          <p:cNvPr id="6" name="Freeform 6"/>
          <p:cNvSpPr/>
          <p:nvPr/>
        </p:nvSpPr>
        <p:spPr>
          <a:xfrm>
            <a:off x="8338074" y="1139263"/>
            <a:ext cx="1023384" cy="1223778"/>
          </a:xfrm>
          <a:custGeom>
            <a:avLst/>
            <a:gdLst/>
            <a:ahLst/>
            <a:cxnLst/>
            <a:rect l="l" t="t" r="r" b="b"/>
            <a:pathLst>
              <a:path w="1023384" h="1223778">
                <a:moveTo>
                  <a:pt x="0" y="0"/>
                </a:moveTo>
                <a:lnTo>
                  <a:pt x="1023384" y="0"/>
                </a:lnTo>
                <a:lnTo>
                  <a:pt x="1023384" y="1223778"/>
                </a:lnTo>
                <a:lnTo>
                  <a:pt x="0" y="1223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7" name="Freeform 7"/>
          <p:cNvSpPr/>
          <p:nvPr/>
        </p:nvSpPr>
        <p:spPr>
          <a:xfrm>
            <a:off x="8338074" y="2789205"/>
            <a:ext cx="1024914" cy="1223778"/>
          </a:xfrm>
          <a:custGeom>
            <a:avLst/>
            <a:gdLst/>
            <a:ahLst/>
            <a:cxnLst/>
            <a:rect l="l" t="t" r="r" b="b"/>
            <a:pathLst>
              <a:path w="1024914" h="1223778">
                <a:moveTo>
                  <a:pt x="0" y="0"/>
                </a:moveTo>
                <a:lnTo>
                  <a:pt x="1024914" y="0"/>
                </a:lnTo>
                <a:lnTo>
                  <a:pt x="1024914" y="1223778"/>
                </a:lnTo>
                <a:lnTo>
                  <a:pt x="0" y="1223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8" name="Freeform 8"/>
          <p:cNvSpPr/>
          <p:nvPr/>
        </p:nvSpPr>
        <p:spPr>
          <a:xfrm>
            <a:off x="8336544" y="4531611"/>
            <a:ext cx="1024914" cy="1223778"/>
          </a:xfrm>
          <a:custGeom>
            <a:avLst/>
            <a:gdLst/>
            <a:ahLst/>
            <a:cxnLst/>
            <a:rect l="l" t="t" r="r" b="b"/>
            <a:pathLst>
              <a:path w="1024914" h="1223778">
                <a:moveTo>
                  <a:pt x="0" y="0"/>
                </a:moveTo>
                <a:lnTo>
                  <a:pt x="1024914" y="0"/>
                </a:lnTo>
                <a:lnTo>
                  <a:pt x="1024914" y="1223778"/>
                </a:lnTo>
                <a:lnTo>
                  <a:pt x="0" y="12237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a:off x="8338074" y="6378636"/>
            <a:ext cx="1024914" cy="1223778"/>
          </a:xfrm>
          <a:custGeom>
            <a:avLst/>
            <a:gdLst/>
            <a:ahLst/>
            <a:cxnLst/>
            <a:rect l="l" t="t" r="r" b="b"/>
            <a:pathLst>
              <a:path w="1024914" h="1223778">
                <a:moveTo>
                  <a:pt x="0" y="0"/>
                </a:moveTo>
                <a:lnTo>
                  <a:pt x="1024914" y="0"/>
                </a:lnTo>
                <a:lnTo>
                  <a:pt x="1024914" y="1223778"/>
                </a:lnTo>
                <a:lnTo>
                  <a:pt x="0" y="12237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a:off x="8338074" y="8116764"/>
            <a:ext cx="1023384" cy="1221952"/>
          </a:xfrm>
          <a:custGeom>
            <a:avLst/>
            <a:gdLst/>
            <a:ahLst/>
            <a:cxnLst/>
            <a:rect l="l" t="t" r="r" b="b"/>
            <a:pathLst>
              <a:path w="1023384" h="1221952">
                <a:moveTo>
                  <a:pt x="0" y="0"/>
                </a:moveTo>
                <a:lnTo>
                  <a:pt x="1023384" y="0"/>
                </a:lnTo>
                <a:lnTo>
                  <a:pt x="1023384" y="1221952"/>
                </a:lnTo>
                <a:lnTo>
                  <a:pt x="0" y="12219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TextBox 11"/>
          <p:cNvSpPr txBox="1"/>
          <p:nvPr/>
        </p:nvSpPr>
        <p:spPr>
          <a:xfrm>
            <a:off x="1715028" y="159670"/>
            <a:ext cx="4221511" cy="1566611"/>
          </a:xfrm>
          <a:prstGeom prst="rect">
            <a:avLst/>
          </a:prstGeom>
        </p:spPr>
        <p:txBody>
          <a:bodyPr wrap="square" lIns="0" tIns="0" rIns="0" bIns="0" rtlCol="0" anchor="t">
            <a:spAutoFit/>
          </a:bodyPr>
          <a:lstStyle/>
          <a:p>
            <a:pPr algn="ctr">
              <a:lnSpc>
                <a:spcPts val="12880"/>
              </a:lnSpc>
            </a:pPr>
            <a:r>
              <a:rPr lang="en-US" sz="9200" b="1" dirty="0" err="1">
                <a:solidFill>
                  <a:srgbClr val="FF904C"/>
                </a:solidFill>
                <a:latin typeface="Noto Sans Bold"/>
                <a:ea typeface="Noto Sans Bold"/>
                <a:cs typeface="Noto Sans Bold"/>
                <a:sym typeface="Noto Sans Bold"/>
              </a:rPr>
              <a:t>Đề</a:t>
            </a:r>
            <a:r>
              <a:rPr lang="en-US" sz="9200" b="1" dirty="0">
                <a:solidFill>
                  <a:srgbClr val="FF904C"/>
                </a:solidFill>
                <a:latin typeface="Noto Sans Bold"/>
                <a:ea typeface="Noto Sans Bold"/>
                <a:cs typeface="Noto Sans Bold"/>
                <a:sym typeface="Noto Sans Bold"/>
              </a:rPr>
              <a:t> </a:t>
            </a:r>
            <a:r>
              <a:rPr lang="en-US" sz="9200" b="1" dirty="0" err="1">
                <a:solidFill>
                  <a:srgbClr val="FF904C"/>
                </a:solidFill>
                <a:latin typeface="Noto Sans Bold"/>
                <a:ea typeface="Noto Sans Bold"/>
                <a:cs typeface="Noto Sans Bold"/>
                <a:sym typeface="Noto Sans Bold"/>
              </a:rPr>
              <a:t>tài</a:t>
            </a:r>
            <a:endParaRPr lang="en-US" sz="9200" b="1" dirty="0">
              <a:solidFill>
                <a:srgbClr val="FF904C"/>
              </a:solidFill>
              <a:latin typeface="Noto Sans Bold"/>
              <a:ea typeface="Noto Sans Bold"/>
              <a:cs typeface="Noto Sans Bold"/>
              <a:sym typeface="Noto Sans Bold"/>
            </a:endParaRPr>
          </a:p>
        </p:txBody>
      </p:sp>
      <p:sp>
        <p:nvSpPr>
          <p:cNvPr id="12" name="TextBox 12"/>
          <p:cNvSpPr txBox="1"/>
          <p:nvPr/>
        </p:nvSpPr>
        <p:spPr>
          <a:xfrm>
            <a:off x="273213" y="2049576"/>
            <a:ext cx="6832730" cy="1393532"/>
          </a:xfrm>
          <a:prstGeom prst="rect">
            <a:avLst/>
          </a:prstGeom>
        </p:spPr>
        <p:txBody>
          <a:bodyPr wrap="square" lIns="0" tIns="0" rIns="0" bIns="0" rtlCol="0" anchor="t">
            <a:spAutoFit/>
          </a:bodyPr>
          <a:lstStyle/>
          <a:p>
            <a:pPr algn="ctr">
              <a:lnSpc>
                <a:spcPts val="5608"/>
              </a:lnSpc>
            </a:pPr>
            <a:r>
              <a:rPr lang="en-US" sz="4006" b="1" dirty="0" err="1">
                <a:solidFill>
                  <a:srgbClr val="FFFFFF"/>
                </a:solidFill>
                <a:latin typeface="Noto Sans Bold"/>
                <a:ea typeface="Noto Sans Bold"/>
                <a:cs typeface="Noto Sans Bold"/>
                <a:sym typeface="Noto Sans Bold"/>
              </a:rPr>
              <a:t>Xây</a:t>
            </a:r>
            <a:r>
              <a:rPr lang="en-US" sz="4006" b="1" dirty="0">
                <a:solidFill>
                  <a:srgbClr val="FFFFFF"/>
                </a:solidFill>
                <a:latin typeface="Noto Sans Bold"/>
                <a:ea typeface="Noto Sans Bold"/>
                <a:cs typeface="Noto Sans Bold"/>
                <a:sym typeface="Noto Sans Bold"/>
              </a:rPr>
              <a:t> </a:t>
            </a:r>
            <a:r>
              <a:rPr lang="en-US" sz="4006" b="1" dirty="0" err="1">
                <a:solidFill>
                  <a:srgbClr val="FFFFFF"/>
                </a:solidFill>
                <a:latin typeface="Noto Sans Bold"/>
                <a:ea typeface="Noto Sans Bold"/>
                <a:cs typeface="Noto Sans Bold"/>
                <a:sym typeface="Noto Sans Bold"/>
              </a:rPr>
              <a:t>dựng</a:t>
            </a:r>
            <a:r>
              <a:rPr lang="en-US" sz="4006" b="1" dirty="0">
                <a:solidFill>
                  <a:srgbClr val="FFFFFF"/>
                </a:solidFill>
                <a:latin typeface="Noto Sans Bold"/>
                <a:ea typeface="Noto Sans Bold"/>
                <a:cs typeface="Noto Sans Bold"/>
                <a:sym typeface="Noto Sans Bold"/>
              </a:rPr>
              <a:t> website </a:t>
            </a:r>
            <a:r>
              <a:rPr lang="en-US" sz="4006" b="1" dirty="0" err="1">
                <a:solidFill>
                  <a:srgbClr val="FFFFFF"/>
                </a:solidFill>
                <a:latin typeface="Noto Sans Bold"/>
                <a:ea typeface="Noto Sans Bold"/>
                <a:cs typeface="Noto Sans Bold"/>
                <a:sym typeface="Noto Sans Bold"/>
              </a:rPr>
              <a:t>quản</a:t>
            </a:r>
            <a:r>
              <a:rPr lang="en-US" sz="4006" b="1" dirty="0">
                <a:solidFill>
                  <a:srgbClr val="FFFFFF"/>
                </a:solidFill>
                <a:latin typeface="Noto Sans Bold"/>
                <a:ea typeface="Noto Sans Bold"/>
                <a:cs typeface="Noto Sans Bold"/>
                <a:sym typeface="Noto Sans Bold"/>
              </a:rPr>
              <a:t> </a:t>
            </a:r>
            <a:r>
              <a:rPr lang="en-US" sz="4006" b="1" dirty="0" err="1">
                <a:solidFill>
                  <a:srgbClr val="FFFFFF"/>
                </a:solidFill>
                <a:latin typeface="Noto Sans Bold"/>
                <a:ea typeface="Noto Sans Bold"/>
                <a:cs typeface="Noto Sans Bold"/>
                <a:sym typeface="Noto Sans Bold"/>
              </a:rPr>
              <a:t>lý</a:t>
            </a:r>
            <a:endParaRPr lang="en-US" sz="4006" b="1" dirty="0">
              <a:solidFill>
                <a:srgbClr val="FFFFFF"/>
              </a:solidFill>
              <a:latin typeface="Noto Sans Bold"/>
              <a:ea typeface="Noto Sans Bold"/>
              <a:cs typeface="Noto Sans Bold"/>
              <a:sym typeface="Noto Sans Bold"/>
            </a:endParaRPr>
          </a:p>
          <a:p>
            <a:pPr algn="ctr">
              <a:lnSpc>
                <a:spcPts val="5608"/>
              </a:lnSpc>
            </a:pPr>
            <a:r>
              <a:rPr lang="en-US" sz="4006" b="1" dirty="0">
                <a:solidFill>
                  <a:srgbClr val="FFFFFF"/>
                </a:solidFill>
                <a:latin typeface="Noto Sans Bold"/>
                <a:ea typeface="Noto Sans Bold"/>
                <a:cs typeface="Noto Sans Bold"/>
                <a:sym typeface="Noto Sans Bold"/>
              </a:rPr>
              <a:t> </a:t>
            </a:r>
            <a:r>
              <a:rPr lang="en-US" sz="4006" b="1" dirty="0" err="1">
                <a:solidFill>
                  <a:srgbClr val="FFFFFF"/>
                </a:solidFill>
                <a:latin typeface="Noto Sans Bold"/>
                <a:ea typeface="Noto Sans Bold"/>
                <a:cs typeface="Noto Sans Bold"/>
                <a:sym typeface="Noto Sans Bold"/>
              </a:rPr>
              <a:t>đặt</a:t>
            </a:r>
            <a:r>
              <a:rPr lang="en-US" sz="4006" b="1" dirty="0">
                <a:solidFill>
                  <a:srgbClr val="FFFFFF"/>
                </a:solidFill>
                <a:latin typeface="Noto Sans Bold"/>
                <a:ea typeface="Noto Sans Bold"/>
                <a:cs typeface="Noto Sans Bold"/>
                <a:sym typeface="Noto Sans Bold"/>
              </a:rPr>
              <a:t> </a:t>
            </a:r>
            <a:r>
              <a:rPr lang="en-US" sz="4006" b="1" dirty="0" err="1">
                <a:solidFill>
                  <a:srgbClr val="FFFFFF"/>
                </a:solidFill>
                <a:latin typeface="Noto Sans Bold"/>
                <a:ea typeface="Noto Sans Bold"/>
                <a:cs typeface="Noto Sans Bold"/>
                <a:sym typeface="Noto Sans Bold"/>
              </a:rPr>
              <a:t>phòng</a:t>
            </a:r>
            <a:r>
              <a:rPr lang="en-US" sz="4006" b="1" dirty="0">
                <a:solidFill>
                  <a:srgbClr val="FFFFFF"/>
                </a:solidFill>
                <a:latin typeface="Noto Sans Bold"/>
                <a:ea typeface="Noto Sans Bold"/>
                <a:cs typeface="Noto Sans Bold"/>
                <a:sym typeface="Noto Sans Bold"/>
              </a:rPr>
              <a:t> </a:t>
            </a:r>
            <a:r>
              <a:rPr lang="en-US" sz="4006" b="1" dirty="0" err="1">
                <a:solidFill>
                  <a:srgbClr val="FFFFFF"/>
                </a:solidFill>
                <a:latin typeface="Noto Sans Bold"/>
                <a:ea typeface="Noto Sans Bold"/>
                <a:cs typeface="Noto Sans Bold"/>
                <a:sym typeface="Noto Sans Bold"/>
              </a:rPr>
              <a:t>khách</a:t>
            </a:r>
            <a:r>
              <a:rPr lang="en-US" sz="4006" b="1" dirty="0">
                <a:solidFill>
                  <a:srgbClr val="FFFFFF"/>
                </a:solidFill>
                <a:latin typeface="Noto Sans Bold"/>
                <a:ea typeface="Noto Sans Bold"/>
                <a:cs typeface="Noto Sans Bold"/>
                <a:sym typeface="Noto Sans Bold"/>
              </a:rPr>
              <a:t> </a:t>
            </a:r>
            <a:r>
              <a:rPr lang="en-US" sz="4006" b="1" dirty="0" err="1">
                <a:solidFill>
                  <a:srgbClr val="FFFFFF"/>
                </a:solidFill>
                <a:latin typeface="Noto Sans Bold"/>
                <a:ea typeface="Noto Sans Bold"/>
                <a:cs typeface="Noto Sans Bold"/>
                <a:sym typeface="Noto Sans Bold"/>
              </a:rPr>
              <a:t>sạn</a:t>
            </a:r>
            <a:endParaRPr lang="en-US" sz="4006" b="1" dirty="0">
              <a:solidFill>
                <a:srgbClr val="FFFFFF"/>
              </a:solidFill>
              <a:latin typeface="Noto Sans Bold"/>
              <a:ea typeface="Noto Sans Bold"/>
              <a:cs typeface="Noto Sans Bold"/>
              <a:sym typeface="Noto Sans Bold"/>
            </a:endParaRPr>
          </a:p>
        </p:txBody>
      </p:sp>
      <p:sp>
        <p:nvSpPr>
          <p:cNvPr id="13" name="TextBox 13"/>
          <p:cNvSpPr txBox="1"/>
          <p:nvPr/>
        </p:nvSpPr>
        <p:spPr>
          <a:xfrm>
            <a:off x="9802508" y="1372018"/>
            <a:ext cx="5190464" cy="763283"/>
          </a:xfrm>
          <a:prstGeom prst="rect">
            <a:avLst/>
          </a:prstGeom>
        </p:spPr>
        <p:txBody>
          <a:bodyPr lIns="0" tIns="0" rIns="0" bIns="0" rtlCol="0" anchor="t">
            <a:spAutoFit/>
          </a:bodyPr>
          <a:lstStyle/>
          <a:p>
            <a:pPr algn="ctr">
              <a:lnSpc>
                <a:spcPts val="6231"/>
              </a:lnSpc>
            </a:pPr>
            <a:r>
              <a:rPr lang="en-US" sz="4450" b="1">
                <a:solidFill>
                  <a:srgbClr val="152C40"/>
                </a:solidFill>
                <a:latin typeface="Public Sans Bold"/>
                <a:ea typeface="Public Sans Bold"/>
                <a:cs typeface="Public Sans Bold"/>
                <a:sym typeface="Public Sans Bold"/>
              </a:rPr>
              <a:t>Tổng quan về đề tài</a:t>
            </a:r>
          </a:p>
        </p:txBody>
      </p:sp>
      <p:sp>
        <p:nvSpPr>
          <p:cNvPr id="14" name="TextBox 14"/>
          <p:cNvSpPr txBox="1"/>
          <p:nvPr/>
        </p:nvSpPr>
        <p:spPr>
          <a:xfrm>
            <a:off x="9802508" y="3022762"/>
            <a:ext cx="7620331" cy="754969"/>
          </a:xfrm>
          <a:prstGeom prst="rect">
            <a:avLst/>
          </a:prstGeom>
        </p:spPr>
        <p:txBody>
          <a:bodyPr lIns="0" tIns="0" rIns="0" bIns="0" rtlCol="0" anchor="t">
            <a:spAutoFit/>
          </a:bodyPr>
          <a:lstStyle/>
          <a:p>
            <a:pPr algn="ctr">
              <a:lnSpc>
                <a:spcPts val="6160"/>
              </a:lnSpc>
            </a:pPr>
            <a:r>
              <a:rPr lang="en-US" sz="4400" b="1">
                <a:solidFill>
                  <a:srgbClr val="152C40"/>
                </a:solidFill>
                <a:latin typeface="Noto Sans Bold"/>
                <a:ea typeface="Noto Sans Bold"/>
                <a:cs typeface="Noto Sans Bold"/>
                <a:sym typeface="Noto Sans Bold"/>
              </a:rPr>
              <a:t>Phân tích thiết kế hệ thống</a:t>
            </a:r>
          </a:p>
        </p:txBody>
      </p:sp>
      <p:sp>
        <p:nvSpPr>
          <p:cNvPr id="15" name="TextBox 15"/>
          <p:cNvSpPr txBox="1"/>
          <p:nvPr/>
        </p:nvSpPr>
        <p:spPr>
          <a:xfrm>
            <a:off x="9802508" y="4832104"/>
            <a:ext cx="4834434" cy="754982"/>
          </a:xfrm>
          <a:prstGeom prst="rect">
            <a:avLst/>
          </a:prstGeom>
        </p:spPr>
        <p:txBody>
          <a:bodyPr lIns="0" tIns="0" rIns="0" bIns="0" rtlCol="0" anchor="t">
            <a:spAutoFit/>
          </a:bodyPr>
          <a:lstStyle/>
          <a:p>
            <a:pPr algn="ctr">
              <a:lnSpc>
                <a:spcPts val="6160"/>
              </a:lnSpc>
            </a:pPr>
            <a:r>
              <a:rPr lang="en-US" sz="4400" b="1">
                <a:solidFill>
                  <a:srgbClr val="152C40"/>
                </a:solidFill>
                <a:latin typeface="Noto Sans Bold"/>
                <a:ea typeface="Noto Sans Bold"/>
                <a:cs typeface="Noto Sans Bold"/>
                <a:sym typeface="Noto Sans Bold"/>
              </a:rPr>
              <a:t>Kết quả đạt được</a:t>
            </a:r>
          </a:p>
        </p:txBody>
      </p:sp>
      <p:sp>
        <p:nvSpPr>
          <p:cNvPr id="16" name="TextBox 16"/>
          <p:cNvSpPr txBox="1"/>
          <p:nvPr/>
        </p:nvSpPr>
        <p:spPr>
          <a:xfrm>
            <a:off x="9802508" y="8503318"/>
            <a:ext cx="2008492" cy="754982"/>
          </a:xfrm>
          <a:prstGeom prst="rect">
            <a:avLst/>
          </a:prstGeom>
        </p:spPr>
        <p:txBody>
          <a:bodyPr wrap="square" lIns="0" tIns="0" rIns="0" bIns="0" rtlCol="0" anchor="t">
            <a:spAutoFit/>
          </a:bodyPr>
          <a:lstStyle/>
          <a:p>
            <a:pPr algn="ctr">
              <a:lnSpc>
                <a:spcPts val="6160"/>
              </a:lnSpc>
            </a:pPr>
            <a:r>
              <a:rPr lang="en-US" sz="4400" b="1" dirty="0">
                <a:solidFill>
                  <a:srgbClr val="152C40"/>
                </a:solidFill>
                <a:latin typeface="Noto Sans Bold"/>
                <a:ea typeface="Noto Sans Bold"/>
                <a:cs typeface="Noto Sans Bold"/>
                <a:sym typeface="Noto Sans Bold"/>
              </a:rPr>
              <a:t>Demo</a:t>
            </a:r>
          </a:p>
        </p:txBody>
      </p:sp>
      <p:sp>
        <p:nvSpPr>
          <p:cNvPr id="17" name="TextBox 17"/>
          <p:cNvSpPr txBox="1"/>
          <p:nvPr/>
        </p:nvSpPr>
        <p:spPr>
          <a:xfrm>
            <a:off x="9802508" y="6570172"/>
            <a:ext cx="2331641" cy="754982"/>
          </a:xfrm>
          <a:prstGeom prst="rect">
            <a:avLst/>
          </a:prstGeom>
        </p:spPr>
        <p:txBody>
          <a:bodyPr lIns="0" tIns="0" rIns="0" bIns="0" rtlCol="0" anchor="t">
            <a:spAutoFit/>
          </a:bodyPr>
          <a:lstStyle/>
          <a:p>
            <a:pPr algn="ctr">
              <a:lnSpc>
                <a:spcPts val="6160"/>
              </a:lnSpc>
            </a:pPr>
            <a:r>
              <a:rPr lang="en-US" sz="4400" b="1">
                <a:solidFill>
                  <a:srgbClr val="152C40"/>
                </a:solidFill>
                <a:latin typeface="Noto Sans Bold"/>
                <a:ea typeface="Noto Sans Bold"/>
                <a:cs typeface="Noto Sans Bold"/>
                <a:sym typeface="Noto Sans Bold"/>
              </a:rPr>
              <a:t>Kết luận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sp>
        <p:nvSpPr>
          <p:cNvPr id="2" name="Freeform 2"/>
          <p:cNvSpPr/>
          <p:nvPr/>
        </p:nvSpPr>
        <p:spPr>
          <a:xfrm>
            <a:off x="1435971" y="2187912"/>
            <a:ext cx="14794629" cy="7489781"/>
          </a:xfrm>
          <a:custGeom>
            <a:avLst/>
            <a:gdLst/>
            <a:ahLst/>
            <a:cxnLst/>
            <a:rect l="l" t="t" r="r" b="b"/>
            <a:pathLst>
              <a:path w="14794629" h="7489781">
                <a:moveTo>
                  <a:pt x="0" y="0"/>
                </a:moveTo>
                <a:lnTo>
                  <a:pt x="14794629" y="0"/>
                </a:lnTo>
                <a:lnTo>
                  <a:pt x="14794629" y="7489781"/>
                </a:lnTo>
                <a:lnTo>
                  <a:pt x="0" y="7489781"/>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0" y="544502"/>
            <a:ext cx="15657732" cy="863620"/>
          </a:xfrm>
          <a:prstGeom prst="rect">
            <a:avLst/>
          </a:prstGeom>
        </p:spPr>
        <p:txBody>
          <a:bodyPr lIns="0" tIns="0" rIns="0" bIns="0" rtlCol="0" anchor="t">
            <a:spAutoFit/>
          </a:bodyPr>
          <a:lstStyle/>
          <a:p>
            <a:pPr algn="ctr">
              <a:lnSpc>
                <a:spcPts val="7000"/>
              </a:lnSpc>
            </a:pPr>
            <a:r>
              <a:rPr lang="en-US" sz="5000" b="1">
                <a:solidFill>
                  <a:srgbClr val="FF914D"/>
                </a:solidFill>
                <a:latin typeface="Noto Sans Bold"/>
                <a:ea typeface="Noto Sans Bold"/>
                <a:cs typeface="Noto Sans Bold"/>
                <a:sym typeface="Noto Sans Bold"/>
              </a:rPr>
              <a:t>Giao diện xem phòng mới đặt của Admin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sp>
        <p:nvSpPr>
          <p:cNvPr id="2" name="Freeform 2"/>
          <p:cNvSpPr/>
          <p:nvPr/>
        </p:nvSpPr>
        <p:spPr>
          <a:xfrm>
            <a:off x="2117385" y="2547883"/>
            <a:ext cx="15141915" cy="7230264"/>
          </a:xfrm>
          <a:custGeom>
            <a:avLst/>
            <a:gdLst/>
            <a:ahLst/>
            <a:cxnLst/>
            <a:rect l="l" t="t" r="r" b="b"/>
            <a:pathLst>
              <a:path w="15141915" h="7230264">
                <a:moveTo>
                  <a:pt x="0" y="0"/>
                </a:moveTo>
                <a:lnTo>
                  <a:pt x="15141915" y="0"/>
                </a:lnTo>
                <a:lnTo>
                  <a:pt x="15141915" y="7230264"/>
                </a:lnTo>
                <a:lnTo>
                  <a:pt x="0" y="7230264"/>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569741" y="544502"/>
            <a:ext cx="15657732" cy="863620"/>
          </a:xfrm>
          <a:prstGeom prst="rect">
            <a:avLst/>
          </a:prstGeom>
        </p:spPr>
        <p:txBody>
          <a:bodyPr lIns="0" tIns="0" rIns="0" bIns="0" rtlCol="0" anchor="t">
            <a:spAutoFit/>
          </a:bodyPr>
          <a:lstStyle/>
          <a:p>
            <a:pPr algn="ctr">
              <a:lnSpc>
                <a:spcPts val="7000"/>
              </a:lnSpc>
            </a:pPr>
            <a:r>
              <a:rPr lang="en-US" sz="5000" b="1">
                <a:solidFill>
                  <a:srgbClr val="FF914D"/>
                </a:solidFill>
                <a:latin typeface="Noto Sans Bold"/>
                <a:ea typeface="Noto Sans Bold"/>
                <a:cs typeface="Noto Sans Bold"/>
                <a:sym typeface="Noto Sans Bold"/>
              </a:rPr>
              <a:t>Giao diện quản lý phòng của Admin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grpSp>
        <p:nvGrpSpPr>
          <p:cNvPr id="2" name="Group 2"/>
          <p:cNvGrpSpPr/>
          <p:nvPr/>
        </p:nvGrpSpPr>
        <p:grpSpPr>
          <a:xfrm>
            <a:off x="-221566" y="0"/>
            <a:ext cx="18509566" cy="1953405"/>
            <a:chOff x="0" y="0"/>
            <a:chExt cx="4874947" cy="514477"/>
          </a:xfrm>
        </p:grpSpPr>
        <p:sp>
          <p:nvSpPr>
            <p:cNvPr id="3" name="Freeform 3"/>
            <p:cNvSpPr/>
            <p:nvPr/>
          </p:nvSpPr>
          <p:spPr>
            <a:xfrm>
              <a:off x="0" y="0"/>
              <a:ext cx="4874947" cy="514477"/>
            </a:xfrm>
            <a:custGeom>
              <a:avLst/>
              <a:gdLst/>
              <a:ahLst/>
              <a:cxnLst/>
              <a:rect l="l" t="t" r="r" b="b"/>
              <a:pathLst>
                <a:path w="4874947" h="514477">
                  <a:moveTo>
                    <a:pt x="0" y="0"/>
                  </a:moveTo>
                  <a:lnTo>
                    <a:pt x="4874947" y="0"/>
                  </a:lnTo>
                  <a:lnTo>
                    <a:pt x="4874947" y="514477"/>
                  </a:lnTo>
                  <a:lnTo>
                    <a:pt x="0" y="514477"/>
                  </a:lnTo>
                  <a:close/>
                </a:path>
              </a:pathLst>
            </a:custGeom>
            <a:solidFill>
              <a:srgbClr val="2E4456"/>
            </a:solidFill>
          </p:spPr>
          <p:txBody>
            <a:bodyPr/>
            <a:lstStyle/>
            <a:p>
              <a:endParaRPr lang="vi-VN"/>
            </a:p>
          </p:txBody>
        </p:sp>
        <p:sp>
          <p:nvSpPr>
            <p:cNvPr id="4" name="TextBox 4"/>
            <p:cNvSpPr txBox="1"/>
            <p:nvPr/>
          </p:nvSpPr>
          <p:spPr>
            <a:xfrm>
              <a:off x="0" y="-38100"/>
              <a:ext cx="4874947" cy="55257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21566" y="348654"/>
            <a:ext cx="20641433" cy="1226742"/>
          </a:xfrm>
          <a:prstGeom prst="rect">
            <a:avLst/>
          </a:prstGeom>
        </p:spPr>
        <p:txBody>
          <a:bodyPr lIns="0" tIns="0" rIns="0" bIns="0" rtlCol="0" anchor="t">
            <a:spAutoFit/>
          </a:bodyPr>
          <a:lstStyle/>
          <a:p>
            <a:pPr algn="ctr">
              <a:lnSpc>
                <a:spcPts val="10080"/>
              </a:lnSpc>
            </a:pPr>
            <a:r>
              <a:rPr lang="en-US" sz="7200" b="1">
                <a:solidFill>
                  <a:srgbClr val="FF904C"/>
                </a:solidFill>
                <a:latin typeface="Noto Sans Bold"/>
                <a:ea typeface="Noto Sans Bold"/>
                <a:cs typeface="Noto Sans Bold"/>
                <a:sym typeface="Noto Sans Bold"/>
              </a:rPr>
              <a:t>KẾT LUẬN VÀ HƯỚNG PHÁT TRIỂN</a:t>
            </a:r>
          </a:p>
        </p:txBody>
      </p:sp>
      <p:sp>
        <p:nvSpPr>
          <p:cNvPr id="6" name="TextBox 6"/>
          <p:cNvSpPr txBox="1"/>
          <p:nvPr/>
        </p:nvSpPr>
        <p:spPr>
          <a:xfrm>
            <a:off x="443419" y="2089439"/>
            <a:ext cx="3020384" cy="979224"/>
          </a:xfrm>
          <a:prstGeom prst="rect">
            <a:avLst/>
          </a:prstGeom>
        </p:spPr>
        <p:txBody>
          <a:bodyPr lIns="0" tIns="0" rIns="0" bIns="0" rtlCol="0" anchor="t">
            <a:spAutoFit/>
          </a:bodyPr>
          <a:lstStyle/>
          <a:p>
            <a:pPr algn="ctr">
              <a:lnSpc>
                <a:spcPts val="7980"/>
              </a:lnSpc>
            </a:pPr>
            <a:r>
              <a:rPr lang="en-US" sz="5700" b="1">
                <a:solidFill>
                  <a:srgbClr val="FFFFFF"/>
                </a:solidFill>
                <a:latin typeface="Noto Sans Bold"/>
                <a:ea typeface="Noto Sans Bold"/>
                <a:cs typeface="Noto Sans Bold"/>
                <a:sym typeface="Noto Sans Bold"/>
              </a:rPr>
              <a:t>Kết luận</a:t>
            </a:r>
          </a:p>
        </p:txBody>
      </p:sp>
      <p:sp>
        <p:nvSpPr>
          <p:cNvPr id="7" name="TextBox 7"/>
          <p:cNvSpPr txBox="1"/>
          <p:nvPr/>
        </p:nvSpPr>
        <p:spPr>
          <a:xfrm>
            <a:off x="756073" y="3259163"/>
            <a:ext cx="16230600" cy="3518537"/>
          </a:xfrm>
          <a:prstGeom prst="rect">
            <a:avLst/>
          </a:prstGeom>
        </p:spPr>
        <p:txBody>
          <a:bodyPr lIns="0" tIns="0" rIns="0" bIns="0" rtlCol="0" anchor="t">
            <a:spAutoFit/>
          </a:bodyPr>
          <a:lstStyle/>
          <a:p>
            <a:pPr marL="617269" lvl="1" indent="-308635" algn="l">
              <a:lnSpc>
                <a:spcPts val="4002"/>
              </a:lnSpc>
              <a:buFont typeface="Arial"/>
              <a:buChar char="•"/>
            </a:pPr>
            <a:r>
              <a:rPr lang="en-US" sz="2859">
                <a:solidFill>
                  <a:srgbClr val="FFFFFF"/>
                </a:solidFill>
                <a:latin typeface="Noto Sans"/>
                <a:ea typeface="Noto Sans"/>
                <a:cs typeface="Noto Sans"/>
                <a:sym typeface="Noto Sans"/>
              </a:rPr>
              <a:t>Cài đặt chương trình thử nghiệm thành công hệ thống đặt phòng khách sạn.</a:t>
            </a:r>
          </a:p>
          <a:p>
            <a:pPr marL="617269" lvl="1" indent="-308635" algn="l">
              <a:lnSpc>
                <a:spcPts val="4002"/>
              </a:lnSpc>
              <a:buFont typeface="Arial"/>
              <a:buChar char="•"/>
            </a:pPr>
            <a:r>
              <a:rPr lang="en-US" sz="2859">
                <a:solidFill>
                  <a:srgbClr val="FFFFFF"/>
                </a:solidFill>
                <a:latin typeface="Noto Sans"/>
                <a:ea typeface="Noto Sans"/>
                <a:cs typeface="Noto Sans"/>
                <a:sym typeface="Noto Sans"/>
              </a:rPr>
              <a:t>Tìm hiểu và học thêm nhiều kiến thức từ ngôn ngữ PHP và sử dụng phpMyadmin cho việc quản trị cơ sở dữ liệu MySQL. </a:t>
            </a:r>
          </a:p>
          <a:p>
            <a:pPr marL="617269" lvl="1" indent="-308635" algn="l">
              <a:lnSpc>
                <a:spcPts val="4002"/>
              </a:lnSpc>
              <a:buFont typeface="Arial"/>
              <a:buChar char="•"/>
            </a:pPr>
            <a:r>
              <a:rPr lang="en-US" sz="2859">
                <a:solidFill>
                  <a:srgbClr val="FFFFFF"/>
                </a:solidFill>
                <a:latin typeface="Noto Sans"/>
                <a:ea typeface="Noto Sans"/>
                <a:cs typeface="Noto Sans"/>
                <a:sym typeface="Noto Sans"/>
              </a:rPr>
              <a:t>Củng cố kiến thức liên quan đến lập trình web.</a:t>
            </a:r>
          </a:p>
          <a:p>
            <a:pPr marL="617269" lvl="1" indent="-308635" algn="l">
              <a:lnSpc>
                <a:spcPts val="4002"/>
              </a:lnSpc>
              <a:buFont typeface="Arial"/>
              <a:buChar char="•"/>
            </a:pPr>
            <a:r>
              <a:rPr lang="en-US" sz="2859">
                <a:solidFill>
                  <a:srgbClr val="FFFFFF"/>
                </a:solidFill>
                <a:latin typeface="Noto Sans"/>
                <a:ea typeface="Noto Sans"/>
                <a:cs typeface="Noto Sans"/>
                <a:sym typeface="Noto Sans"/>
              </a:rPr>
              <a:t>Xây dựng được website đầy đủ chức năng để có thể đặt phòng và giao diện thân thiện với người dùng.</a:t>
            </a:r>
          </a:p>
          <a:p>
            <a:pPr algn="l">
              <a:lnSpc>
                <a:spcPts val="4002"/>
              </a:lnSpc>
            </a:pPr>
            <a:endParaRPr lang="en-US" sz="2859">
              <a:solidFill>
                <a:srgbClr val="FFFFFF"/>
              </a:solidFill>
              <a:latin typeface="Noto Sans"/>
              <a:ea typeface="Noto Sans"/>
              <a:cs typeface="Noto Sans"/>
              <a:sym typeface="Noto Sans"/>
            </a:endParaRPr>
          </a:p>
        </p:txBody>
      </p:sp>
      <p:sp>
        <p:nvSpPr>
          <p:cNvPr id="8" name="TextBox 8"/>
          <p:cNvSpPr txBox="1"/>
          <p:nvPr/>
        </p:nvSpPr>
        <p:spPr>
          <a:xfrm>
            <a:off x="443419" y="6663400"/>
            <a:ext cx="6970638" cy="979224"/>
          </a:xfrm>
          <a:prstGeom prst="rect">
            <a:avLst/>
          </a:prstGeom>
        </p:spPr>
        <p:txBody>
          <a:bodyPr lIns="0" tIns="0" rIns="0" bIns="0" rtlCol="0" anchor="t">
            <a:spAutoFit/>
          </a:bodyPr>
          <a:lstStyle/>
          <a:p>
            <a:pPr algn="ctr">
              <a:lnSpc>
                <a:spcPts val="7980"/>
              </a:lnSpc>
            </a:pPr>
            <a:r>
              <a:rPr lang="en-US" sz="5700" b="1">
                <a:solidFill>
                  <a:srgbClr val="FFFFFF"/>
                </a:solidFill>
                <a:latin typeface="Noto Sans Bold"/>
                <a:ea typeface="Noto Sans Bold"/>
                <a:cs typeface="Noto Sans Bold"/>
                <a:sym typeface="Noto Sans Bold"/>
              </a:rPr>
              <a:t>Hướng phát triển</a:t>
            </a:r>
          </a:p>
        </p:txBody>
      </p:sp>
      <p:sp>
        <p:nvSpPr>
          <p:cNvPr id="9" name="TextBox 9"/>
          <p:cNvSpPr txBox="1"/>
          <p:nvPr/>
        </p:nvSpPr>
        <p:spPr>
          <a:xfrm>
            <a:off x="917917" y="7643739"/>
            <a:ext cx="16230600" cy="2508820"/>
          </a:xfrm>
          <a:prstGeom prst="rect">
            <a:avLst/>
          </a:prstGeom>
        </p:spPr>
        <p:txBody>
          <a:bodyPr lIns="0" tIns="0" rIns="0" bIns="0" rtlCol="0" anchor="t">
            <a:spAutoFit/>
          </a:bodyPr>
          <a:lstStyle/>
          <a:p>
            <a:pPr marL="617269" lvl="1" indent="-308635" algn="l">
              <a:lnSpc>
                <a:spcPts val="4002"/>
              </a:lnSpc>
              <a:buFont typeface="Arial"/>
              <a:buChar char="•"/>
            </a:pPr>
            <a:r>
              <a:rPr lang="en-US" sz="2859">
                <a:solidFill>
                  <a:srgbClr val="FFFFFF"/>
                </a:solidFill>
                <a:latin typeface="Noto Sans"/>
                <a:ea typeface="Noto Sans"/>
                <a:cs typeface="Noto Sans"/>
                <a:sym typeface="Noto Sans"/>
              </a:rPr>
              <a:t>Tiếp tục bổ sung chức năng để có thể ứng dụng vào thực tế.</a:t>
            </a:r>
          </a:p>
          <a:p>
            <a:pPr marL="617269" lvl="1" indent="-308635" algn="l">
              <a:lnSpc>
                <a:spcPts val="4002"/>
              </a:lnSpc>
              <a:buFont typeface="Arial"/>
              <a:buChar char="•"/>
            </a:pPr>
            <a:r>
              <a:rPr lang="en-US" sz="2859">
                <a:solidFill>
                  <a:srgbClr val="FFFFFF"/>
                </a:solidFill>
                <a:latin typeface="Noto Sans"/>
                <a:ea typeface="Noto Sans"/>
                <a:cs typeface="Noto Sans"/>
                <a:sym typeface="Noto Sans"/>
              </a:rPr>
              <a:t>Thêm chức năng xác thực email khi khách hàng đăng ký.</a:t>
            </a:r>
          </a:p>
          <a:p>
            <a:pPr marL="617269" lvl="1" indent="-308635" algn="l">
              <a:lnSpc>
                <a:spcPts val="4002"/>
              </a:lnSpc>
              <a:buFont typeface="Arial"/>
              <a:buChar char="•"/>
            </a:pPr>
            <a:r>
              <a:rPr lang="en-US" sz="2859">
                <a:solidFill>
                  <a:srgbClr val="FFFFFF"/>
                </a:solidFill>
                <a:latin typeface="Noto Sans"/>
                <a:ea typeface="Noto Sans"/>
                <a:cs typeface="Noto Sans"/>
                <a:sym typeface="Noto Sans"/>
              </a:rPr>
              <a:t>Bổ sung chức năng thanh toán qua tài khoản ngân hàng và ví điện tử.</a:t>
            </a:r>
          </a:p>
          <a:p>
            <a:pPr algn="l">
              <a:lnSpc>
                <a:spcPts val="4002"/>
              </a:lnSpc>
            </a:pPr>
            <a:endParaRPr lang="en-US" sz="2859">
              <a:solidFill>
                <a:srgbClr val="FFFFFF"/>
              </a:solidFill>
              <a:latin typeface="Noto Sans"/>
              <a:ea typeface="Noto Sans"/>
              <a:cs typeface="Noto Sans"/>
              <a:sym typeface="Noto Sans"/>
            </a:endParaRPr>
          </a:p>
          <a:p>
            <a:pPr algn="l">
              <a:lnSpc>
                <a:spcPts val="4002"/>
              </a:lnSpc>
            </a:pPr>
            <a:endParaRPr lang="en-US" sz="2859">
              <a:solidFill>
                <a:srgbClr val="FFFFFF"/>
              </a:solidFill>
              <a:latin typeface="Noto Sans"/>
              <a:ea typeface="Noto Sans"/>
              <a:cs typeface="Noto Sans"/>
              <a:sym typeface="Noto Sans"/>
            </a:endParaRPr>
          </a:p>
        </p:txBody>
      </p:sp>
      <p:sp>
        <p:nvSpPr>
          <p:cNvPr id="10" name="Freeform 10"/>
          <p:cNvSpPr/>
          <p:nvPr/>
        </p:nvSpPr>
        <p:spPr>
          <a:xfrm>
            <a:off x="243784" y="272006"/>
            <a:ext cx="1408172" cy="1681399"/>
          </a:xfrm>
          <a:custGeom>
            <a:avLst/>
            <a:gdLst/>
            <a:ahLst/>
            <a:cxnLst/>
            <a:rect l="l" t="t" r="r" b="b"/>
            <a:pathLst>
              <a:path w="1408172" h="1681399">
                <a:moveTo>
                  <a:pt x="0" y="0"/>
                </a:moveTo>
                <a:lnTo>
                  <a:pt x="1408172" y="0"/>
                </a:lnTo>
                <a:lnTo>
                  <a:pt x="1408172" y="1681399"/>
                </a:lnTo>
                <a:lnTo>
                  <a:pt x="0" y="1681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grpSp>
        <p:nvGrpSpPr>
          <p:cNvPr id="2" name="Group 2"/>
          <p:cNvGrpSpPr/>
          <p:nvPr/>
        </p:nvGrpSpPr>
        <p:grpSpPr>
          <a:xfrm>
            <a:off x="-221566" y="3509570"/>
            <a:ext cx="18509566" cy="2971842"/>
            <a:chOff x="0" y="0"/>
            <a:chExt cx="4874947" cy="782707"/>
          </a:xfrm>
        </p:grpSpPr>
        <p:sp>
          <p:nvSpPr>
            <p:cNvPr id="3" name="Freeform 3"/>
            <p:cNvSpPr/>
            <p:nvPr/>
          </p:nvSpPr>
          <p:spPr>
            <a:xfrm>
              <a:off x="0" y="0"/>
              <a:ext cx="4874947" cy="782707"/>
            </a:xfrm>
            <a:custGeom>
              <a:avLst/>
              <a:gdLst/>
              <a:ahLst/>
              <a:cxnLst/>
              <a:rect l="l" t="t" r="r" b="b"/>
              <a:pathLst>
                <a:path w="4874947" h="782707">
                  <a:moveTo>
                    <a:pt x="0" y="0"/>
                  </a:moveTo>
                  <a:lnTo>
                    <a:pt x="4874947" y="0"/>
                  </a:lnTo>
                  <a:lnTo>
                    <a:pt x="4874947" y="782707"/>
                  </a:lnTo>
                  <a:lnTo>
                    <a:pt x="0" y="782707"/>
                  </a:lnTo>
                  <a:close/>
                </a:path>
              </a:pathLst>
            </a:custGeom>
            <a:solidFill>
              <a:srgbClr val="2E4456"/>
            </a:solidFill>
          </p:spPr>
          <p:txBody>
            <a:bodyPr/>
            <a:lstStyle/>
            <a:p>
              <a:endParaRPr lang="vi-VN"/>
            </a:p>
          </p:txBody>
        </p:sp>
        <p:sp>
          <p:nvSpPr>
            <p:cNvPr id="4" name="TextBox 4"/>
            <p:cNvSpPr txBox="1"/>
            <p:nvPr/>
          </p:nvSpPr>
          <p:spPr>
            <a:xfrm>
              <a:off x="0" y="-38100"/>
              <a:ext cx="4874947" cy="82080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70613" y="4062014"/>
            <a:ext cx="1811487" cy="2162970"/>
          </a:xfrm>
          <a:custGeom>
            <a:avLst/>
            <a:gdLst/>
            <a:ahLst/>
            <a:cxnLst/>
            <a:rect l="l" t="t" r="r" b="b"/>
            <a:pathLst>
              <a:path w="1811487" h="2162970">
                <a:moveTo>
                  <a:pt x="0" y="0"/>
                </a:moveTo>
                <a:lnTo>
                  <a:pt x="1811487" y="0"/>
                </a:lnTo>
                <a:lnTo>
                  <a:pt x="1811487" y="2162970"/>
                </a:lnTo>
                <a:lnTo>
                  <a:pt x="0" y="2162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TextBox 6"/>
          <p:cNvSpPr txBox="1"/>
          <p:nvPr/>
        </p:nvSpPr>
        <p:spPr>
          <a:xfrm>
            <a:off x="6819728" y="4360194"/>
            <a:ext cx="4426978" cy="1566611"/>
          </a:xfrm>
          <a:prstGeom prst="rect">
            <a:avLst/>
          </a:prstGeom>
        </p:spPr>
        <p:txBody>
          <a:bodyPr wrap="square" lIns="0" tIns="0" rIns="0" bIns="0" rtlCol="0" anchor="t">
            <a:spAutoFit/>
          </a:bodyPr>
          <a:lstStyle/>
          <a:p>
            <a:pPr algn="ctr">
              <a:lnSpc>
                <a:spcPts val="12880"/>
              </a:lnSpc>
            </a:pPr>
            <a:r>
              <a:rPr lang="en-US" sz="9200" b="1" dirty="0">
                <a:solidFill>
                  <a:srgbClr val="FF904C"/>
                </a:solidFill>
                <a:latin typeface="Noto Sans Bold"/>
                <a:ea typeface="Noto Sans Bold"/>
                <a:cs typeface="Noto Sans Bold"/>
                <a:sym typeface="Noto Sans Bold"/>
              </a:rPr>
              <a:t>DEMO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sp>
        <p:nvSpPr>
          <p:cNvPr id="2" name="Freeform 2"/>
          <p:cNvSpPr/>
          <p:nvPr/>
        </p:nvSpPr>
        <p:spPr>
          <a:xfrm>
            <a:off x="4312130" y="1924267"/>
            <a:ext cx="9663739" cy="6438466"/>
          </a:xfrm>
          <a:custGeom>
            <a:avLst/>
            <a:gdLst/>
            <a:ahLst/>
            <a:cxnLst/>
            <a:rect l="l" t="t" r="r" b="b"/>
            <a:pathLst>
              <a:path w="9663739" h="6438466">
                <a:moveTo>
                  <a:pt x="0" y="0"/>
                </a:moveTo>
                <a:lnTo>
                  <a:pt x="9663740" y="0"/>
                </a:lnTo>
                <a:lnTo>
                  <a:pt x="9663740" y="6438466"/>
                </a:lnTo>
                <a:lnTo>
                  <a:pt x="0" y="6438466"/>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grpSp>
        <p:nvGrpSpPr>
          <p:cNvPr id="2" name="Group 2"/>
          <p:cNvGrpSpPr/>
          <p:nvPr/>
        </p:nvGrpSpPr>
        <p:grpSpPr>
          <a:xfrm>
            <a:off x="-221566" y="0"/>
            <a:ext cx="18509566" cy="2971842"/>
            <a:chOff x="0" y="0"/>
            <a:chExt cx="4874947" cy="782707"/>
          </a:xfrm>
        </p:grpSpPr>
        <p:sp>
          <p:nvSpPr>
            <p:cNvPr id="3" name="Freeform 3"/>
            <p:cNvSpPr/>
            <p:nvPr/>
          </p:nvSpPr>
          <p:spPr>
            <a:xfrm>
              <a:off x="0" y="0"/>
              <a:ext cx="4874947" cy="782707"/>
            </a:xfrm>
            <a:custGeom>
              <a:avLst/>
              <a:gdLst/>
              <a:ahLst/>
              <a:cxnLst/>
              <a:rect l="l" t="t" r="r" b="b"/>
              <a:pathLst>
                <a:path w="4874947" h="782707">
                  <a:moveTo>
                    <a:pt x="0" y="0"/>
                  </a:moveTo>
                  <a:lnTo>
                    <a:pt x="4874947" y="0"/>
                  </a:lnTo>
                  <a:lnTo>
                    <a:pt x="4874947" y="782707"/>
                  </a:lnTo>
                  <a:lnTo>
                    <a:pt x="0" y="782707"/>
                  </a:lnTo>
                  <a:close/>
                </a:path>
              </a:pathLst>
            </a:custGeom>
            <a:solidFill>
              <a:srgbClr val="2E4456"/>
            </a:solidFill>
          </p:spPr>
          <p:txBody>
            <a:bodyPr/>
            <a:lstStyle/>
            <a:p>
              <a:endParaRPr lang="vi-VN"/>
            </a:p>
          </p:txBody>
        </p:sp>
        <p:sp>
          <p:nvSpPr>
            <p:cNvPr id="4" name="TextBox 4"/>
            <p:cNvSpPr txBox="1"/>
            <p:nvPr/>
          </p:nvSpPr>
          <p:spPr>
            <a:xfrm>
              <a:off x="0" y="-38100"/>
              <a:ext cx="4874947" cy="82080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15351" y="331120"/>
            <a:ext cx="1970081" cy="2355851"/>
          </a:xfrm>
          <a:custGeom>
            <a:avLst/>
            <a:gdLst/>
            <a:ahLst/>
            <a:cxnLst/>
            <a:rect l="l" t="t" r="r" b="b"/>
            <a:pathLst>
              <a:path w="1970081" h="2355851">
                <a:moveTo>
                  <a:pt x="0" y="0"/>
                </a:moveTo>
                <a:lnTo>
                  <a:pt x="1970080" y="0"/>
                </a:lnTo>
                <a:lnTo>
                  <a:pt x="1970080" y="2355851"/>
                </a:lnTo>
                <a:lnTo>
                  <a:pt x="0" y="2355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028700" y="4378213"/>
            <a:ext cx="806337" cy="765287"/>
          </a:xfrm>
          <a:custGeom>
            <a:avLst/>
            <a:gdLst/>
            <a:ahLst/>
            <a:cxnLst/>
            <a:rect l="l" t="t" r="r" b="b"/>
            <a:pathLst>
              <a:path w="806337" h="765287">
                <a:moveTo>
                  <a:pt x="0" y="0"/>
                </a:moveTo>
                <a:lnTo>
                  <a:pt x="806337" y="0"/>
                </a:lnTo>
                <a:lnTo>
                  <a:pt x="806337" y="765287"/>
                </a:lnTo>
                <a:lnTo>
                  <a:pt x="0" y="7652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3692080" y="640015"/>
            <a:ext cx="13056196" cy="1566611"/>
          </a:xfrm>
          <a:prstGeom prst="rect">
            <a:avLst/>
          </a:prstGeom>
        </p:spPr>
        <p:txBody>
          <a:bodyPr lIns="0" tIns="0" rIns="0" bIns="0" rtlCol="0" anchor="t">
            <a:spAutoFit/>
          </a:bodyPr>
          <a:lstStyle/>
          <a:p>
            <a:pPr algn="ctr">
              <a:lnSpc>
                <a:spcPts val="12880"/>
              </a:lnSpc>
            </a:pPr>
            <a:r>
              <a:rPr lang="en-US" sz="9200" b="1">
                <a:solidFill>
                  <a:srgbClr val="FF904C"/>
                </a:solidFill>
                <a:latin typeface="Noto Sans Bold"/>
                <a:ea typeface="Noto Sans Bold"/>
                <a:cs typeface="Noto Sans Bold"/>
                <a:sym typeface="Noto Sans Bold"/>
              </a:rPr>
              <a:t>TỔNG QUAN VỀ ĐỀ TÀI</a:t>
            </a:r>
          </a:p>
        </p:txBody>
      </p:sp>
      <p:sp>
        <p:nvSpPr>
          <p:cNvPr id="8" name="Freeform 8"/>
          <p:cNvSpPr/>
          <p:nvPr/>
        </p:nvSpPr>
        <p:spPr>
          <a:xfrm>
            <a:off x="1028700" y="5835878"/>
            <a:ext cx="806337" cy="765287"/>
          </a:xfrm>
          <a:custGeom>
            <a:avLst/>
            <a:gdLst/>
            <a:ahLst/>
            <a:cxnLst/>
            <a:rect l="l" t="t" r="r" b="b"/>
            <a:pathLst>
              <a:path w="806337" h="765287">
                <a:moveTo>
                  <a:pt x="0" y="0"/>
                </a:moveTo>
                <a:lnTo>
                  <a:pt x="806337" y="0"/>
                </a:lnTo>
                <a:lnTo>
                  <a:pt x="806337" y="765287"/>
                </a:lnTo>
                <a:lnTo>
                  <a:pt x="0" y="765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9" name="Freeform 9"/>
          <p:cNvSpPr/>
          <p:nvPr/>
        </p:nvSpPr>
        <p:spPr>
          <a:xfrm>
            <a:off x="1028700" y="7471979"/>
            <a:ext cx="806337" cy="765287"/>
          </a:xfrm>
          <a:custGeom>
            <a:avLst/>
            <a:gdLst/>
            <a:ahLst/>
            <a:cxnLst/>
            <a:rect l="l" t="t" r="r" b="b"/>
            <a:pathLst>
              <a:path w="806337" h="765287">
                <a:moveTo>
                  <a:pt x="0" y="0"/>
                </a:moveTo>
                <a:lnTo>
                  <a:pt x="806337" y="0"/>
                </a:lnTo>
                <a:lnTo>
                  <a:pt x="806337" y="765286"/>
                </a:lnTo>
                <a:lnTo>
                  <a:pt x="0" y="765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0" name="TextBox 10"/>
          <p:cNvSpPr txBox="1"/>
          <p:nvPr/>
        </p:nvSpPr>
        <p:spPr>
          <a:xfrm>
            <a:off x="2946450" y="4185854"/>
            <a:ext cx="6550587" cy="1035706"/>
          </a:xfrm>
          <a:prstGeom prst="rect">
            <a:avLst/>
          </a:prstGeom>
        </p:spPr>
        <p:txBody>
          <a:bodyPr wrap="square" lIns="0" tIns="0" rIns="0" bIns="0" rtlCol="0" anchor="t">
            <a:spAutoFit/>
          </a:bodyPr>
          <a:lstStyle/>
          <a:p>
            <a:pPr algn="ctr">
              <a:lnSpc>
                <a:spcPts val="8540"/>
              </a:lnSpc>
            </a:pPr>
            <a:r>
              <a:rPr lang="en-US" sz="6100" b="1" dirty="0" err="1">
                <a:solidFill>
                  <a:srgbClr val="FFFFFF"/>
                </a:solidFill>
                <a:latin typeface="Noto Sans Bold"/>
                <a:ea typeface="Noto Sans Bold"/>
                <a:cs typeface="Noto Sans Bold"/>
                <a:sym typeface="Noto Sans Bold"/>
              </a:rPr>
              <a:t>Giới</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thiệu</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đề</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tài</a:t>
            </a:r>
            <a:endParaRPr lang="en-US" sz="6100" b="1" dirty="0">
              <a:solidFill>
                <a:srgbClr val="FFFFFF"/>
              </a:solidFill>
              <a:latin typeface="Noto Sans Bold"/>
              <a:ea typeface="Noto Sans Bold"/>
              <a:cs typeface="Noto Sans Bold"/>
              <a:sym typeface="Noto Sans Bold"/>
            </a:endParaRPr>
          </a:p>
        </p:txBody>
      </p:sp>
      <p:sp>
        <p:nvSpPr>
          <p:cNvPr id="11" name="TextBox 11"/>
          <p:cNvSpPr txBox="1"/>
          <p:nvPr/>
        </p:nvSpPr>
        <p:spPr>
          <a:xfrm>
            <a:off x="2946450" y="5565459"/>
            <a:ext cx="6807150" cy="1035706"/>
          </a:xfrm>
          <a:prstGeom prst="rect">
            <a:avLst/>
          </a:prstGeom>
        </p:spPr>
        <p:txBody>
          <a:bodyPr wrap="square" lIns="0" tIns="0" rIns="0" bIns="0" rtlCol="0" anchor="t">
            <a:spAutoFit/>
          </a:bodyPr>
          <a:lstStyle/>
          <a:p>
            <a:pPr algn="ctr">
              <a:lnSpc>
                <a:spcPts val="8540"/>
              </a:lnSpc>
            </a:pPr>
            <a:r>
              <a:rPr lang="en-US" sz="6100" b="1" dirty="0">
                <a:solidFill>
                  <a:srgbClr val="FFFFFF"/>
                </a:solidFill>
                <a:latin typeface="Noto Sans Bold"/>
                <a:ea typeface="Noto Sans Bold"/>
                <a:cs typeface="Noto Sans Bold"/>
                <a:sym typeface="Noto Sans Bold"/>
              </a:rPr>
              <a:t>Lý do </a:t>
            </a:r>
            <a:r>
              <a:rPr lang="en-US" sz="6100" b="1" dirty="0" err="1">
                <a:solidFill>
                  <a:srgbClr val="FFFFFF"/>
                </a:solidFill>
                <a:latin typeface="Noto Sans Bold"/>
                <a:ea typeface="Noto Sans Bold"/>
                <a:cs typeface="Noto Sans Bold"/>
                <a:sym typeface="Noto Sans Bold"/>
              </a:rPr>
              <a:t>chọn</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đề</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tài</a:t>
            </a:r>
            <a:endParaRPr lang="en-US" sz="6100" b="1" dirty="0">
              <a:solidFill>
                <a:srgbClr val="FFFFFF"/>
              </a:solidFill>
              <a:latin typeface="Noto Sans Bold"/>
              <a:ea typeface="Noto Sans Bold"/>
              <a:cs typeface="Noto Sans Bold"/>
              <a:sym typeface="Noto Sans Bold"/>
            </a:endParaRPr>
          </a:p>
        </p:txBody>
      </p:sp>
      <p:sp>
        <p:nvSpPr>
          <p:cNvPr id="12" name="TextBox 12"/>
          <p:cNvSpPr txBox="1"/>
          <p:nvPr/>
        </p:nvSpPr>
        <p:spPr>
          <a:xfrm>
            <a:off x="2946450" y="7201560"/>
            <a:ext cx="5587950" cy="1035706"/>
          </a:xfrm>
          <a:prstGeom prst="rect">
            <a:avLst/>
          </a:prstGeom>
        </p:spPr>
        <p:txBody>
          <a:bodyPr wrap="square" lIns="0" tIns="0" rIns="0" bIns="0" rtlCol="0" anchor="t">
            <a:spAutoFit/>
          </a:bodyPr>
          <a:lstStyle/>
          <a:p>
            <a:pPr algn="ctr">
              <a:lnSpc>
                <a:spcPts val="8540"/>
              </a:lnSpc>
            </a:pPr>
            <a:r>
              <a:rPr lang="en-US" sz="6100" b="1" dirty="0" err="1">
                <a:solidFill>
                  <a:srgbClr val="FFFFFF"/>
                </a:solidFill>
                <a:latin typeface="Noto Sans Bold"/>
                <a:ea typeface="Noto Sans Bold"/>
                <a:cs typeface="Noto Sans Bold"/>
                <a:sym typeface="Noto Sans Bold"/>
              </a:rPr>
              <a:t>Vấn</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đề</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chung</a:t>
            </a:r>
            <a:endParaRPr lang="en-US" sz="6100" b="1" dirty="0">
              <a:solidFill>
                <a:srgbClr val="FFFFFF"/>
              </a:solidFill>
              <a:latin typeface="Noto Sans Bold"/>
              <a:ea typeface="Noto Sans Bold"/>
              <a:cs typeface="Noto Sans Bold"/>
              <a:sym typeface="Noto Sans Bold"/>
            </a:endParaRPr>
          </a:p>
        </p:txBody>
      </p:sp>
      <p:sp>
        <p:nvSpPr>
          <p:cNvPr id="13" name="Freeform 13"/>
          <p:cNvSpPr/>
          <p:nvPr/>
        </p:nvSpPr>
        <p:spPr>
          <a:xfrm>
            <a:off x="1028700" y="8850585"/>
            <a:ext cx="806337" cy="765287"/>
          </a:xfrm>
          <a:custGeom>
            <a:avLst/>
            <a:gdLst/>
            <a:ahLst/>
            <a:cxnLst/>
            <a:rect l="l" t="t" r="r" b="b"/>
            <a:pathLst>
              <a:path w="806337" h="765287">
                <a:moveTo>
                  <a:pt x="0" y="0"/>
                </a:moveTo>
                <a:lnTo>
                  <a:pt x="806337" y="0"/>
                </a:lnTo>
                <a:lnTo>
                  <a:pt x="806337" y="765286"/>
                </a:lnTo>
                <a:lnTo>
                  <a:pt x="0" y="765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4" name="TextBox 14"/>
          <p:cNvSpPr txBox="1"/>
          <p:nvPr/>
        </p:nvSpPr>
        <p:spPr>
          <a:xfrm>
            <a:off x="2946450" y="8580165"/>
            <a:ext cx="8254950" cy="1035706"/>
          </a:xfrm>
          <a:prstGeom prst="rect">
            <a:avLst/>
          </a:prstGeom>
        </p:spPr>
        <p:txBody>
          <a:bodyPr wrap="square" lIns="0" tIns="0" rIns="0" bIns="0" rtlCol="0" anchor="t">
            <a:spAutoFit/>
          </a:bodyPr>
          <a:lstStyle/>
          <a:p>
            <a:pPr algn="ctr">
              <a:lnSpc>
                <a:spcPts val="8540"/>
              </a:lnSpc>
            </a:pPr>
            <a:r>
              <a:rPr lang="en-US" sz="6100" b="1" dirty="0" err="1">
                <a:solidFill>
                  <a:srgbClr val="FFFFFF"/>
                </a:solidFill>
                <a:latin typeface="Noto Sans Bold"/>
                <a:ea typeface="Noto Sans Bold"/>
                <a:cs typeface="Noto Sans Bold"/>
                <a:sym typeface="Noto Sans Bold"/>
              </a:rPr>
              <a:t>Công</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nghệ</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sử</a:t>
            </a:r>
            <a:r>
              <a:rPr lang="en-US" sz="6100" b="1" dirty="0">
                <a:solidFill>
                  <a:srgbClr val="FFFFFF"/>
                </a:solidFill>
                <a:latin typeface="Noto Sans Bold"/>
                <a:ea typeface="Noto Sans Bold"/>
                <a:cs typeface="Noto Sans Bold"/>
                <a:sym typeface="Noto Sans Bold"/>
              </a:rPr>
              <a:t> </a:t>
            </a:r>
            <a:r>
              <a:rPr lang="en-US" sz="6100" b="1" dirty="0" err="1">
                <a:solidFill>
                  <a:srgbClr val="FFFFFF"/>
                </a:solidFill>
                <a:latin typeface="Noto Sans Bold"/>
                <a:ea typeface="Noto Sans Bold"/>
                <a:cs typeface="Noto Sans Bold"/>
                <a:sym typeface="Noto Sans Bold"/>
              </a:rPr>
              <a:t>dụng</a:t>
            </a:r>
            <a:endParaRPr lang="en-US" sz="6100" b="1" dirty="0">
              <a:solidFill>
                <a:srgbClr val="FFFFFF"/>
              </a:solidFill>
              <a:latin typeface="Noto Sans Bold"/>
              <a:ea typeface="Noto Sans Bold"/>
              <a:cs typeface="Noto Sans Bold"/>
              <a:sym typeface="Noto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94792"/>
            <a:chOff x="0" y="0"/>
            <a:chExt cx="4816593" cy="604390"/>
          </a:xfrm>
        </p:grpSpPr>
        <p:sp>
          <p:nvSpPr>
            <p:cNvPr id="3" name="Freeform 3"/>
            <p:cNvSpPr/>
            <p:nvPr/>
          </p:nvSpPr>
          <p:spPr>
            <a:xfrm>
              <a:off x="0" y="0"/>
              <a:ext cx="4816592" cy="604390"/>
            </a:xfrm>
            <a:custGeom>
              <a:avLst/>
              <a:gdLst/>
              <a:ahLst/>
              <a:cxnLst/>
              <a:rect l="l" t="t" r="r" b="b"/>
              <a:pathLst>
                <a:path w="4816592" h="604390">
                  <a:moveTo>
                    <a:pt x="0" y="0"/>
                  </a:moveTo>
                  <a:lnTo>
                    <a:pt x="4816592" y="0"/>
                  </a:lnTo>
                  <a:lnTo>
                    <a:pt x="4816592" y="604390"/>
                  </a:lnTo>
                  <a:lnTo>
                    <a:pt x="0" y="604390"/>
                  </a:lnTo>
                  <a:close/>
                </a:path>
              </a:pathLst>
            </a:custGeom>
            <a:solidFill>
              <a:srgbClr val="152C40"/>
            </a:solidFill>
          </p:spPr>
          <p:txBody>
            <a:bodyPr/>
            <a:lstStyle/>
            <a:p>
              <a:endParaRPr lang="vi-VN"/>
            </a:p>
          </p:txBody>
        </p:sp>
        <p:sp>
          <p:nvSpPr>
            <p:cNvPr id="4" name="TextBox 4"/>
            <p:cNvSpPr txBox="1"/>
            <p:nvPr/>
          </p:nvSpPr>
          <p:spPr>
            <a:xfrm>
              <a:off x="0" y="-38100"/>
              <a:ext cx="4816593" cy="64249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493119" y="2294792"/>
            <a:ext cx="11794881" cy="7992208"/>
            <a:chOff x="0" y="0"/>
            <a:chExt cx="3106471" cy="2104944"/>
          </a:xfrm>
        </p:grpSpPr>
        <p:sp>
          <p:nvSpPr>
            <p:cNvPr id="6" name="Freeform 6"/>
            <p:cNvSpPr/>
            <p:nvPr/>
          </p:nvSpPr>
          <p:spPr>
            <a:xfrm>
              <a:off x="0" y="0"/>
              <a:ext cx="3106471" cy="2104944"/>
            </a:xfrm>
            <a:custGeom>
              <a:avLst/>
              <a:gdLst/>
              <a:ahLst/>
              <a:cxnLst/>
              <a:rect l="l" t="t" r="r" b="b"/>
              <a:pathLst>
                <a:path w="3106471" h="2104944">
                  <a:moveTo>
                    <a:pt x="0" y="0"/>
                  </a:moveTo>
                  <a:lnTo>
                    <a:pt x="3106471" y="0"/>
                  </a:lnTo>
                  <a:lnTo>
                    <a:pt x="3106471" y="2104944"/>
                  </a:lnTo>
                  <a:lnTo>
                    <a:pt x="0" y="2104944"/>
                  </a:lnTo>
                  <a:close/>
                </a:path>
              </a:pathLst>
            </a:custGeom>
            <a:solidFill>
              <a:srgbClr val="152C40"/>
            </a:solidFill>
          </p:spPr>
          <p:txBody>
            <a:bodyPr/>
            <a:lstStyle/>
            <a:p>
              <a:endParaRPr lang="vi-VN"/>
            </a:p>
          </p:txBody>
        </p:sp>
        <p:sp>
          <p:nvSpPr>
            <p:cNvPr id="7" name="TextBox 7"/>
            <p:cNvSpPr txBox="1"/>
            <p:nvPr/>
          </p:nvSpPr>
          <p:spPr>
            <a:xfrm>
              <a:off x="0" y="-38100"/>
              <a:ext cx="3106471" cy="214304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34644" y="4078631"/>
            <a:ext cx="5645416" cy="5179669"/>
          </a:xfrm>
          <a:custGeom>
            <a:avLst/>
            <a:gdLst/>
            <a:ahLst/>
            <a:cxnLst/>
            <a:rect l="l" t="t" r="r" b="b"/>
            <a:pathLst>
              <a:path w="5645416" h="5179669">
                <a:moveTo>
                  <a:pt x="0" y="0"/>
                </a:moveTo>
                <a:lnTo>
                  <a:pt x="5645416" y="0"/>
                </a:lnTo>
                <a:lnTo>
                  <a:pt x="5645416" y="5179669"/>
                </a:lnTo>
                <a:lnTo>
                  <a:pt x="0" y="51796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9" name="TextBox 9"/>
          <p:cNvSpPr txBox="1"/>
          <p:nvPr/>
        </p:nvSpPr>
        <p:spPr>
          <a:xfrm>
            <a:off x="0" y="278366"/>
            <a:ext cx="18288000" cy="1566611"/>
          </a:xfrm>
          <a:prstGeom prst="rect">
            <a:avLst/>
          </a:prstGeom>
        </p:spPr>
        <p:txBody>
          <a:bodyPr lIns="0" tIns="0" rIns="0" bIns="0" rtlCol="0" anchor="t">
            <a:spAutoFit/>
          </a:bodyPr>
          <a:lstStyle/>
          <a:p>
            <a:pPr algn="ctr">
              <a:lnSpc>
                <a:spcPts val="12880"/>
              </a:lnSpc>
            </a:pPr>
            <a:r>
              <a:rPr lang="en-US" sz="9200" b="1">
                <a:solidFill>
                  <a:srgbClr val="FF904C"/>
                </a:solidFill>
                <a:latin typeface="Noto Sans Bold"/>
                <a:ea typeface="Noto Sans Bold"/>
                <a:cs typeface="Noto Sans Bold"/>
                <a:sym typeface="Noto Sans Bold"/>
              </a:rPr>
              <a:t>Giới thiệu đề tài</a:t>
            </a:r>
          </a:p>
        </p:txBody>
      </p:sp>
      <p:sp>
        <p:nvSpPr>
          <p:cNvPr id="10" name="TextBox 10"/>
          <p:cNvSpPr txBox="1"/>
          <p:nvPr/>
        </p:nvSpPr>
        <p:spPr>
          <a:xfrm>
            <a:off x="7013184" y="3577088"/>
            <a:ext cx="10754751" cy="4790705"/>
          </a:xfrm>
          <a:prstGeom prst="rect">
            <a:avLst/>
          </a:prstGeom>
        </p:spPr>
        <p:txBody>
          <a:bodyPr lIns="0" tIns="0" rIns="0" bIns="0" rtlCol="0" anchor="t">
            <a:spAutoFit/>
          </a:bodyPr>
          <a:lstStyle/>
          <a:p>
            <a:pPr algn="l">
              <a:lnSpc>
                <a:spcPts val="4759"/>
              </a:lnSpc>
            </a:pPr>
            <a:r>
              <a:rPr lang="en-US" sz="3399" dirty="0">
                <a:solidFill>
                  <a:srgbClr val="FFFFFF"/>
                </a:solidFill>
                <a:latin typeface="Public Sans"/>
                <a:ea typeface="Public Sans"/>
                <a:cs typeface="Public Sans"/>
                <a:sym typeface="Public Sans"/>
              </a:rPr>
              <a:t>•Trong </a:t>
            </a:r>
            <a:r>
              <a:rPr lang="en-US" sz="3399" dirty="0" err="1">
                <a:solidFill>
                  <a:srgbClr val="FFFFFF"/>
                </a:solidFill>
                <a:latin typeface="Public Sans"/>
                <a:ea typeface="Public Sans"/>
                <a:cs typeface="Public Sans"/>
                <a:sym typeface="Public Sans"/>
              </a:rPr>
              <a:t>thời</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đại</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công</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nghệ</a:t>
            </a:r>
            <a:r>
              <a:rPr lang="en-US" sz="3399" dirty="0">
                <a:solidFill>
                  <a:srgbClr val="FFFFFF"/>
                </a:solidFill>
                <a:latin typeface="Public Sans"/>
                <a:ea typeface="Public Sans"/>
                <a:cs typeface="Public Sans"/>
                <a:sym typeface="Public Sans"/>
              </a:rPr>
              <a:t> 4.0, </a:t>
            </a:r>
            <a:r>
              <a:rPr lang="en-US" sz="3399" dirty="0" err="1">
                <a:solidFill>
                  <a:srgbClr val="FFFFFF"/>
                </a:solidFill>
                <a:latin typeface="Public Sans"/>
                <a:ea typeface="Public Sans"/>
                <a:cs typeface="Public Sans"/>
                <a:sym typeface="Public Sans"/>
              </a:rPr>
              <a:t>việc</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xây</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dựng</a:t>
            </a:r>
            <a:r>
              <a:rPr lang="en-US" sz="3399" dirty="0">
                <a:solidFill>
                  <a:srgbClr val="FFFFFF"/>
                </a:solidFill>
                <a:latin typeface="Public Sans"/>
                <a:ea typeface="Public Sans"/>
                <a:cs typeface="Public Sans"/>
                <a:sym typeface="Public Sans"/>
              </a:rPr>
              <a:t> website </a:t>
            </a:r>
            <a:r>
              <a:rPr lang="en-US" sz="3399" dirty="0" err="1">
                <a:solidFill>
                  <a:srgbClr val="FFFFFF"/>
                </a:solidFill>
                <a:latin typeface="Public Sans"/>
                <a:ea typeface="Public Sans"/>
                <a:cs typeface="Public Sans"/>
                <a:sym typeface="Public Sans"/>
              </a:rPr>
              <a:t>đặt</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phòng</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khách</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sạn</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là</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một</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trong</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những</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yêu</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cầu</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cấp</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thiết</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của</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các</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khách</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sạn</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để</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nâng</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cao</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trải</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nghiệm</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của</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khách</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hàng</a:t>
            </a:r>
            <a:r>
              <a:rPr lang="en-US" sz="3399" dirty="0">
                <a:solidFill>
                  <a:srgbClr val="FFFFFF"/>
                </a:solidFill>
                <a:latin typeface="Public Sans"/>
                <a:ea typeface="Public Sans"/>
                <a:cs typeface="Public Sans"/>
                <a:sym typeface="Public Sans"/>
              </a:rPr>
              <a:t>.</a:t>
            </a:r>
          </a:p>
          <a:p>
            <a:pPr algn="l">
              <a:lnSpc>
                <a:spcPts val="4759"/>
              </a:lnSpc>
            </a:pPr>
            <a:r>
              <a:rPr lang="en-US" sz="3399" dirty="0">
                <a:solidFill>
                  <a:srgbClr val="FFFFFF"/>
                </a:solidFill>
                <a:latin typeface="Public Sans"/>
                <a:ea typeface="Public Sans"/>
                <a:cs typeface="Public Sans"/>
                <a:sym typeface="Public Sans"/>
              </a:rPr>
              <a:t>•</a:t>
            </a:r>
            <a:r>
              <a:rPr lang="en-US" sz="3399" dirty="0" err="1">
                <a:solidFill>
                  <a:srgbClr val="FFFFFF"/>
                </a:solidFill>
                <a:latin typeface="Public Sans"/>
                <a:ea typeface="Public Sans"/>
                <a:cs typeface="Public Sans"/>
                <a:sym typeface="Public Sans"/>
              </a:rPr>
              <a:t>Đề</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tài</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Xây</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dựng</a:t>
            </a:r>
            <a:r>
              <a:rPr lang="en-US" sz="3399" dirty="0">
                <a:solidFill>
                  <a:srgbClr val="FFFFFF"/>
                </a:solidFill>
                <a:latin typeface="Public Sans"/>
                <a:ea typeface="Public Sans"/>
                <a:cs typeface="Public Sans"/>
                <a:sym typeface="Public Sans"/>
              </a:rPr>
              <a:t> website </a:t>
            </a:r>
            <a:r>
              <a:rPr lang="en-US" sz="3399" dirty="0" err="1">
                <a:solidFill>
                  <a:srgbClr val="FFFFFF"/>
                </a:solidFill>
                <a:latin typeface="Public Sans"/>
                <a:ea typeface="Public Sans"/>
                <a:cs typeface="Public Sans"/>
                <a:sym typeface="Public Sans"/>
              </a:rPr>
              <a:t>đặt</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phòng</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khách</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sạn</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đã</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được</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lựa</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chọn</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để</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thực</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hiện</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trong</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đồ</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án</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tốt</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nghiệp</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của</a:t>
            </a:r>
            <a:r>
              <a:rPr lang="en-US" sz="3399" dirty="0">
                <a:solidFill>
                  <a:srgbClr val="FFFFFF"/>
                </a:solidFill>
                <a:latin typeface="Public Sans"/>
                <a:ea typeface="Public Sans"/>
                <a:cs typeface="Public Sans"/>
                <a:sym typeface="Public Sans"/>
              </a:rPr>
              <a:t> </a:t>
            </a:r>
            <a:r>
              <a:rPr lang="en-US" sz="3399" dirty="0" err="1">
                <a:solidFill>
                  <a:srgbClr val="FFFFFF"/>
                </a:solidFill>
                <a:latin typeface="Public Sans"/>
                <a:ea typeface="Public Sans"/>
                <a:cs typeface="Public Sans"/>
                <a:sym typeface="Public Sans"/>
              </a:rPr>
              <a:t>em</a:t>
            </a:r>
            <a:r>
              <a:rPr lang="en-US" sz="3399" dirty="0">
                <a:solidFill>
                  <a:srgbClr val="FFFFFF"/>
                </a:solidFill>
                <a:latin typeface="Public Sans"/>
                <a:ea typeface="Public Sans"/>
                <a:cs typeface="Public Sans"/>
                <a:sym typeface="Public Sans"/>
              </a:rPr>
              <a:t>.</a:t>
            </a:r>
          </a:p>
          <a:p>
            <a:pPr algn="l">
              <a:lnSpc>
                <a:spcPts val="4759"/>
              </a:lnSpc>
            </a:pPr>
            <a:endParaRPr lang="en-US" sz="3399" dirty="0">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94792"/>
            <a:chOff x="0" y="0"/>
            <a:chExt cx="4816593" cy="604390"/>
          </a:xfrm>
        </p:grpSpPr>
        <p:sp>
          <p:nvSpPr>
            <p:cNvPr id="3" name="Freeform 3"/>
            <p:cNvSpPr/>
            <p:nvPr/>
          </p:nvSpPr>
          <p:spPr>
            <a:xfrm>
              <a:off x="0" y="0"/>
              <a:ext cx="4816592" cy="604390"/>
            </a:xfrm>
            <a:custGeom>
              <a:avLst/>
              <a:gdLst/>
              <a:ahLst/>
              <a:cxnLst/>
              <a:rect l="l" t="t" r="r" b="b"/>
              <a:pathLst>
                <a:path w="4816592" h="604390">
                  <a:moveTo>
                    <a:pt x="0" y="0"/>
                  </a:moveTo>
                  <a:lnTo>
                    <a:pt x="4816592" y="0"/>
                  </a:lnTo>
                  <a:lnTo>
                    <a:pt x="4816592" y="604390"/>
                  </a:lnTo>
                  <a:lnTo>
                    <a:pt x="0" y="604390"/>
                  </a:lnTo>
                  <a:close/>
                </a:path>
              </a:pathLst>
            </a:custGeom>
            <a:solidFill>
              <a:srgbClr val="152C40"/>
            </a:solidFill>
          </p:spPr>
          <p:txBody>
            <a:bodyPr/>
            <a:lstStyle/>
            <a:p>
              <a:endParaRPr lang="vi-VN"/>
            </a:p>
          </p:txBody>
        </p:sp>
        <p:sp>
          <p:nvSpPr>
            <p:cNvPr id="4" name="TextBox 4"/>
            <p:cNvSpPr txBox="1"/>
            <p:nvPr/>
          </p:nvSpPr>
          <p:spPr>
            <a:xfrm>
              <a:off x="0" y="-38100"/>
              <a:ext cx="4816593" cy="64249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08296" y="3227920"/>
            <a:ext cx="7315200" cy="2807208"/>
          </a:xfrm>
          <a:custGeom>
            <a:avLst/>
            <a:gdLst/>
            <a:ahLst/>
            <a:cxnLst/>
            <a:rect l="l" t="t" r="r" b="b"/>
            <a:pathLst>
              <a:path w="7315200" h="2807208">
                <a:moveTo>
                  <a:pt x="0" y="0"/>
                </a:moveTo>
                <a:lnTo>
                  <a:pt x="7315200" y="0"/>
                </a:lnTo>
                <a:lnTo>
                  <a:pt x="7315200" y="2807208"/>
                </a:lnTo>
                <a:lnTo>
                  <a:pt x="0" y="2807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9615267" y="6968256"/>
            <a:ext cx="7315200" cy="2807208"/>
          </a:xfrm>
          <a:custGeom>
            <a:avLst/>
            <a:gdLst/>
            <a:ahLst/>
            <a:cxnLst/>
            <a:rect l="l" t="t" r="r" b="b"/>
            <a:pathLst>
              <a:path w="7315200" h="2807208">
                <a:moveTo>
                  <a:pt x="0" y="0"/>
                </a:moveTo>
                <a:lnTo>
                  <a:pt x="7315200" y="0"/>
                </a:lnTo>
                <a:lnTo>
                  <a:pt x="7315200" y="2807208"/>
                </a:lnTo>
                <a:lnTo>
                  <a:pt x="0" y="2807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7" name="Freeform 7"/>
          <p:cNvSpPr/>
          <p:nvPr/>
        </p:nvSpPr>
        <p:spPr>
          <a:xfrm>
            <a:off x="1308296" y="6968256"/>
            <a:ext cx="7315200" cy="2807208"/>
          </a:xfrm>
          <a:custGeom>
            <a:avLst/>
            <a:gdLst/>
            <a:ahLst/>
            <a:cxnLst/>
            <a:rect l="l" t="t" r="r" b="b"/>
            <a:pathLst>
              <a:path w="7315200" h="2807208">
                <a:moveTo>
                  <a:pt x="0" y="0"/>
                </a:moveTo>
                <a:lnTo>
                  <a:pt x="7315200" y="0"/>
                </a:lnTo>
                <a:lnTo>
                  <a:pt x="7315200" y="2807208"/>
                </a:lnTo>
                <a:lnTo>
                  <a:pt x="0" y="2807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8" name="Freeform 8"/>
          <p:cNvSpPr/>
          <p:nvPr/>
        </p:nvSpPr>
        <p:spPr>
          <a:xfrm>
            <a:off x="9615267" y="3227920"/>
            <a:ext cx="7315200" cy="2807208"/>
          </a:xfrm>
          <a:custGeom>
            <a:avLst/>
            <a:gdLst/>
            <a:ahLst/>
            <a:cxnLst/>
            <a:rect l="l" t="t" r="r" b="b"/>
            <a:pathLst>
              <a:path w="7315200" h="2807208">
                <a:moveTo>
                  <a:pt x="0" y="0"/>
                </a:moveTo>
                <a:lnTo>
                  <a:pt x="7315200" y="0"/>
                </a:lnTo>
                <a:lnTo>
                  <a:pt x="7315200" y="2807208"/>
                </a:lnTo>
                <a:lnTo>
                  <a:pt x="0" y="2807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9" name="Freeform 9"/>
          <p:cNvSpPr/>
          <p:nvPr/>
        </p:nvSpPr>
        <p:spPr>
          <a:xfrm>
            <a:off x="7367909" y="5143500"/>
            <a:ext cx="1331455" cy="1188324"/>
          </a:xfrm>
          <a:custGeom>
            <a:avLst/>
            <a:gdLst/>
            <a:ahLst/>
            <a:cxnLst/>
            <a:rect l="l" t="t" r="r" b="b"/>
            <a:pathLst>
              <a:path w="1331455" h="1188324">
                <a:moveTo>
                  <a:pt x="0" y="0"/>
                </a:moveTo>
                <a:lnTo>
                  <a:pt x="1331455" y="0"/>
                </a:lnTo>
                <a:lnTo>
                  <a:pt x="1331455" y="1188324"/>
                </a:lnTo>
                <a:lnTo>
                  <a:pt x="0" y="1188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0" name="TextBox 10"/>
          <p:cNvSpPr txBox="1"/>
          <p:nvPr/>
        </p:nvSpPr>
        <p:spPr>
          <a:xfrm>
            <a:off x="0" y="268841"/>
            <a:ext cx="18288000" cy="1576136"/>
          </a:xfrm>
          <a:prstGeom prst="rect">
            <a:avLst/>
          </a:prstGeom>
        </p:spPr>
        <p:txBody>
          <a:bodyPr lIns="0" tIns="0" rIns="0" bIns="0" rtlCol="0" anchor="t">
            <a:spAutoFit/>
          </a:bodyPr>
          <a:lstStyle/>
          <a:p>
            <a:pPr algn="ctr">
              <a:lnSpc>
                <a:spcPts val="12880"/>
              </a:lnSpc>
            </a:pPr>
            <a:r>
              <a:rPr lang="en-US" sz="9200" b="1">
                <a:solidFill>
                  <a:srgbClr val="FF904C"/>
                </a:solidFill>
                <a:latin typeface="Public Sans Bold"/>
                <a:ea typeface="Public Sans Bold"/>
                <a:cs typeface="Public Sans Bold"/>
                <a:sym typeface="Public Sans Bold"/>
              </a:rPr>
              <a:t>Lý do chọn đề tài</a:t>
            </a:r>
          </a:p>
        </p:txBody>
      </p:sp>
      <p:sp>
        <p:nvSpPr>
          <p:cNvPr id="11" name="TextBox 11"/>
          <p:cNvSpPr txBox="1"/>
          <p:nvPr/>
        </p:nvSpPr>
        <p:spPr>
          <a:xfrm>
            <a:off x="1941342" y="3665285"/>
            <a:ext cx="5426567" cy="2380747"/>
          </a:xfrm>
          <a:prstGeom prst="rect">
            <a:avLst/>
          </a:prstGeom>
        </p:spPr>
        <p:txBody>
          <a:bodyPr lIns="0" tIns="0" rIns="0" bIns="0" rtlCol="0" anchor="t">
            <a:spAutoFit/>
          </a:bodyPr>
          <a:lstStyle/>
          <a:p>
            <a:pPr algn="ctr">
              <a:lnSpc>
                <a:spcPts val="4759"/>
              </a:lnSpc>
            </a:pPr>
            <a:r>
              <a:rPr lang="en-US" sz="3399">
                <a:solidFill>
                  <a:srgbClr val="000000"/>
                </a:solidFill>
                <a:latin typeface="Noto Serif"/>
                <a:ea typeface="Noto Serif"/>
                <a:cs typeface="Noto Serif"/>
                <a:sym typeface="Noto Serif"/>
              </a:rPr>
              <a:t>Kinh doanh khách sạn nay đang là một lĩnh vực rất phát triển.</a:t>
            </a:r>
          </a:p>
          <a:p>
            <a:pPr algn="ctr">
              <a:lnSpc>
                <a:spcPts val="4759"/>
              </a:lnSpc>
            </a:pPr>
            <a:endParaRPr lang="en-US" sz="3399">
              <a:solidFill>
                <a:srgbClr val="000000"/>
              </a:solidFill>
              <a:latin typeface="Noto Serif"/>
              <a:ea typeface="Noto Serif"/>
              <a:cs typeface="Noto Serif"/>
              <a:sym typeface="Noto Serif"/>
            </a:endParaRPr>
          </a:p>
        </p:txBody>
      </p:sp>
      <p:sp>
        <p:nvSpPr>
          <p:cNvPr id="12" name="TextBox 12"/>
          <p:cNvSpPr txBox="1"/>
          <p:nvPr/>
        </p:nvSpPr>
        <p:spPr>
          <a:xfrm>
            <a:off x="10444154" y="3665285"/>
            <a:ext cx="5216704" cy="2380747"/>
          </a:xfrm>
          <a:prstGeom prst="rect">
            <a:avLst/>
          </a:prstGeom>
        </p:spPr>
        <p:txBody>
          <a:bodyPr lIns="0" tIns="0" rIns="0" bIns="0" rtlCol="0" anchor="t">
            <a:spAutoFit/>
          </a:bodyPr>
          <a:lstStyle/>
          <a:p>
            <a:pPr algn="ctr">
              <a:lnSpc>
                <a:spcPts val="4759"/>
              </a:lnSpc>
            </a:pPr>
            <a:r>
              <a:rPr lang="en-US" sz="3399">
                <a:solidFill>
                  <a:srgbClr val="000000"/>
                </a:solidFill>
                <a:latin typeface="Noto Serif"/>
                <a:ea typeface="Noto Serif"/>
                <a:cs typeface="Noto Serif"/>
                <a:sym typeface="Noto Serif"/>
              </a:rPr>
              <a:t>Khách hàng hiện nay rất đòi hỏi về tính tiện lợi và chất lượng dịch vụ. </a:t>
            </a:r>
          </a:p>
          <a:p>
            <a:pPr algn="ctr">
              <a:lnSpc>
                <a:spcPts val="4759"/>
              </a:lnSpc>
            </a:pPr>
            <a:endParaRPr lang="en-US" sz="3399">
              <a:solidFill>
                <a:srgbClr val="000000"/>
              </a:solidFill>
              <a:latin typeface="Noto Serif"/>
              <a:ea typeface="Noto Serif"/>
              <a:cs typeface="Noto Serif"/>
              <a:sym typeface="Noto Serif"/>
            </a:endParaRPr>
          </a:p>
        </p:txBody>
      </p:sp>
      <p:sp>
        <p:nvSpPr>
          <p:cNvPr id="13" name="TextBox 13"/>
          <p:cNvSpPr txBox="1"/>
          <p:nvPr/>
        </p:nvSpPr>
        <p:spPr>
          <a:xfrm>
            <a:off x="1941342" y="7306145"/>
            <a:ext cx="5426567" cy="2980855"/>
          </a:xfrm>
          <a:prstGeom prst="rect">
            <a:avLst/>
          </a:prstGeom>
        </p:spPr>
        <p:txBody>
          <a:bodyPr lIns="0" tIns="0" rIns="0" bIns="0" rtlCol="0" anchor="t">
            <a:spAutoFit/>
          </a:bodyPr>
          <a:lstStyle/>
          <a:p>
            <a:pPr algn="ctr">
              <a:lnSpc>
                <a:spcPts val="4759"/>
              </a:lnSpc>
            </a:pPr>
            <a:r>
              <a:rPr lang="en-US" sz="3399">
                <a:solidFill>
                  <a:srgbClr val="000000"/>
                </a:solidFill>
                <a:latin typeface="Noto Serif"/>
                <a:ea typeface="Noto Serif"/>
                <a:cs typeface="Noto Serif"/>
                <a:sym typeface="Noto Serif"/>
              </a:rPr>
              <a:t>Hình thức kinh doanh truyền thống và việc quản lý trực tiếp không đạt hiệu quả cao.</a:t>
            </a:r>
          </a:p>
          <a:p>
            <a:pPr algn="ctr">
              <a:lnSpc>
                <a:spcPts val="4759"/>
              </a:lnSpc>
            </a:pPr>
            <a:endParaRPr lang="en-US" sz="3399">
              <a:solidFill>
                <a:srgbClr val="000000"/>
              </a:solidFill>
              <a:latin typeface="Noto Serif"/>
              <a:ea typeface="Noto Serif"/>
              <a:cs typeface="Noto Serif"/>
              <a:sym typeface="Noto Serif"/>
            </a:endParaRPr>
          </a:p>
        </p:txBody>
      </p:sp>
      <p:sp>
        <p:nvSpPr>
          <p:cNvPr id="14" name="TextBox 14"/>
          <p:cNvSpPr txBox="1"/>
          <p:nvPr/>
        </p:nvSpPr>
        <p:spPr>
          <a:xfrm>
            <a:off x="9889587" y="7306145"/>
            <a:ext cx="6766561" cy="2980855"/>
          </a:xfrm>
          <a:prstGeom prst="rect">
            <a:avLst/>
          </a:prstGeom>
        </p:spPr>
        <p:txBody>
          <a:bodyPr lIns="0" tIns="0" rIns="0" bIns="0" rtlCol="0" anchor="t">
            <a:spAutoFit/>
          </a:bodyPr>
          <a:lstStyle/>
          <a:p>
            <a:pPr algn="ctr">
              <a:lnSpc>
                <a:spcPts val="4759"/>
              </a:lnSpc>
            </a:pPr>
            <a:r>
              <a:rPr lang="en-US" sz="3399">
                <a:solidFill>
                  <a:srgbClr val="000000"/>
                </a:solidFill>
                <a:latin typeface="Noto Serif"/>
                <a:ea typeface="Noto Serif"/>
                <a:cs typeface="Noto Serif"/>
                <a:sym typeface="Noto Serif"/>
              </a:rPr>
              <a:t>Hầu hết khách hàng hiện nay đều sử dụng Internet để tìm kiếm thông tin và đặt phòng khách sạn.</a:t>
            </a:r>
          </a:p>
          <a:p>
            <a:pPr algn="ctr">
              <a:lnSpc>
                <a:spcPts val="4759"/>
              </a:lnSpc>
            </a:pPr>
            <a:endParaRPr lang="en-US" sz="3399">
              <a:solidFill>
                <a:srgbClr val="000000"/>
              </a:solidFill>
              <a:latin typeface="Noto Serif"/>
              <a:ea typeface="Noto Serif"/>
              <a:cs typeface="Noto Serif"/>
              <a:sym typeface="Noto Serif"/>
            </a:endParaRPr>
          </a:p>
        </p:txBody>
      </p:sp>
      <p:sp>
        <p:nvSpPr>
          <p:cNvPr id="15" name="Freeform 15"/>
          <p:cNvSpPr/>
          <p:nvPr/>
        </p:nvSpPr>
        <p:spPr>
          <a:xfrm>
            <a:off x="7367909" y="8829910"/>
            <a:ext cx="1331455" cy="1188324"/>
          </a:xfrm>
          <a:custGeom>
            <a:avLst/>
            <a:gdLst/>
            <a:ahLst/>
            <a:cxnLst/>
            <a:rect l="l" t="t" r="r" b="b"/>
            <a:pathLst>
              <a:path w="1331455" h="1188324">
                <a:moveTo>
                  <a:pt x="0" y="0"/>
                </a:moveTo>
                <a:lnTo>
                  <a:pt x="1331455" y="0"/>
                </a:lnTo>
                <a:lnTo>
                  <a:pt x="1331455" y="1188324"/>
                </a:lnTo>
                <a:lnTo>
                  <a:pt x="0" y="1188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6" name="Freeform 16"/>
          <p:cNvSpPr/>
          <p:nvPr/>
        </p:nvSpPr>
        <p:spPr>
          <a:xfrm>
            <a:off x="15990420" y="8829910"/>
            <a:ext cx="1331455" cy="1188324"/>
          </a:xfrm>
          <a:custGeom>
            <a:avLst/>
            <a:gdLst/>
            <a:ahLst/>
            <a:cxnLst/>
            <a:rect l="l" t="t" r="r" b="b"/>
            <a:pathLst>
              <a:path w="1331455" h="1188324">
                <a:moveTo>
                  <a:pt x="0" y="0"/>
                </a:moveTo>
                <a:lnTo>
                  <a:pt x="1331456" y="0"/>
                </a:lnTo>
                <a:lnTo>
                  <a:pt x="1331456" y="1188324"/>
                </a:lnTo>
                <a:lnTo>
                  <a:pt x="0" y="1188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7" name="Freeform 17"/>
          <p:cNvSpPr/>
          <p:nvPr/>
        </p:nvSpPr>
        <p:spPr>
          <a:xfrm>
            <a:off x="15813258" y="5143500"/>
            <a:ext cx="1331455" cy="1188324"/>
          </a:xfrm>
          <a:custGeom>
            <a:avLst/>
            <a:gdLst/>
            <a:ahLst/>
            <a:cxnLst/>
            <a:rect l="l" t="t" r="r" b="b"/>
            <a:pathLst>
              <a:path w="1331455" h="1188324">
                <a:moveTo>
                  <a:pt x="0" y="0"/>
                </a:moveTo>
                <a:lnTo>
                  <a:pt x="1331455" y="0"/>
                </a:lnTo>
                <a:lnTo>
                  <a:pt x="1331455" y="1188324"/>
                </a:lnTo>
                <a:lnTo>
                  <a:pt x="0" y="1188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94792"/>
            <a:chOff x="0" y="0"/>
            <a:chExt cx="4816593" cy="604390"/>
          </a:xfrm>
        </p:grpSpPr>
        <p:sp>
          <p:nvSpPr>
            <p:cNvPr id="3" name="Freeform 3"/>
            <p:cNvSpPr/>
            <p:nvPr/>
          </p:nvSpPr>
          <p:spPr>
            <a:xfrm>
              <a:off x="0" y="0"/>
              <a:ext cx="4816592" cy="604390"/>
            </a:xfrm>
            <a:custGeom>
              <a:avLst/>
              <a:gdLst/>
              <a:ahLst/>
              <a:cxnLst/>
              <a:rect l="l" t="t" r="r" b="b"/>
              <a:pathLst>
                <a:path w="4816592" h="604390">
                  <a:moveTo>
                    <a:pt x="0" y="0"/>
                  </a:moveTo>
                  <a:lnTo>
                    <a:pt x="4816592" y="0"/>
                  </a:lnTo>
                  <a:lnTo>
                    <a:pt x="4816592" y="604390"/>
                  </a:lnTo>
                  <a:lnTo>
                    <a:pt x="0" y="604390"/>
                  </a:lnTo>
                  <a:close/>
                </a:path>
              </a:pathLst>
            </a:custGeom>
            <a:solidFill>
              <a:srgbClr val="152C40"/>
            </a:solidFill>
          </p:spPr>
          <p:txBody>
            <a:bodyPr/>
            <a:lstStyle/>
            <a:p>
              <a:endParaRPr lang="vi-VN"/>
            </a:p>
          </p:txBody>
        </p:sp>
        <p:sp>
          <p:nvSpPr>
            <p:cNvPr id="4" name="TextBox 4"/>
            <p:cNvSpPr txBox="1"/>
            <p:nvPr/>
          </p:nvSpPr>
          <p:spPr>
            <a:xfrm>
              <a:off x="0" y="-38100"/>
              <a:ext cx="4816593" cy="64249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90090" y="3227920"/>
            <a:ext cx="8033405" cy="3082819"/>
          </a:xfrm>
          <a:custGeom>
            <a:avLst/>
            <a:gdLst/>
            <a:ahLst/>
            <a:cxnLst/>
            <a:rect l="l" t="t" r="r" b="b"/>
            <a:pathLst>
              <a:path w="8033405" h="3082819">
                <a:moveTo>
                  <a:pt x="0" y="0"/>
                </a:moveTo>
                <a:lnTo>
                  <a:pt x="8033406" y="0"/>
                </a:lnTo>
                <a:lnTo>
                  <a:pt x="8033406" y="3082819"/>
                </a:lnTo>
                <a:lnTo>
                  <a:pt x="0" y="30828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9615267" y="6968256"/>
            <a:ext cx="7315200" cy="2807208"/>
          </a:xfrm>
          <a:custGeom>
            <a:avLst/>
            <a:gdLst/>
            <a:ahLst/>
            <a:cxnLst/>
            <a:rect l="l" t="t" r="r" b="b"/>
            <a:pathLst>
              <a:path w="7315200" h="2807208">
                <a:moveTo>
                  <a:pt x="0" y="0"/>
                </a:moveTo>
                <a:lnTo>
                  <a:pt x="7315200" y="0"/>
                </a:lnTo>
                <a:lnTo>
                  <a:pt x="7315200" y="2807208"/>
                </a:lnTo>
                <a:lnTo>
                  <a:pt x="0" y="2807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7" name="Freeform 7"/>
          <p:cNvSpPr/>
          <p:nvPr/>
        </p:nvSpPr>
        <p:spPr>
          <a:xfrm>
            <a:off x="675670" y="6968256"/>
            <a:ext cx="7947826" cy="3049978"/>
          </a:xfrm>
          <a:custGeom>
            <a:avLst/>
            <a:gdLst/>
            <a:ahLst/>
            <a:cxnLst/>
            <a:rect l="l" t="t" r="r" b="b"/>
            <a:pathLst>
              <a:path w="7947826" h="3049978">
                <a:moveTo>
                  <a:pt x="0" y="0"/>
                </a:moveTo>
                <a:lnTo>
                  <a:pt x="7947826" y="0"/>
                </a:lnTo>
                <a:lnTo>
                  <a:pt x="7947826" y="3049978"/>
                </a:lnTo>
                <a:lnTo>
                  <a:pt x="0" y="30499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8" name="Freeform 8"/>
          <p:cNvSpPr/>
          <p:nvPr/>
        </p:nvSpPr>
        <p:spPr>
          <a:xfrm>
            <a:off x="9615267" y="3227920"/>
            <a:ext cx="7315200" cy="2807208"/>
          </a:xfrm>
          <a:custGeom>
            <a:avLst/>
            <a:gdLst/>
            <a:ahLst/>
            <a:cxnLst/>
            <a:rect l="l" t="t" r="r" b="b"/>
            <a:pathLst>
              <a:path w="7315200" h="2807208">
                <a:moveTo>
                  <a:pt x="0" y="0"/>
                </a:moveTo>
                <a:lnTo>
                  <a:pt x="7315200" y="0"/>
                </a:lnTo>
                <a:lnTo>
                  <a:pt x="7315200" y="2807208"/>
                </a:lnTo>
                <a:lnTo>
                  <a:pt x="0" y="2807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9" name="Freeform 9"/>
          <p:cNvSpPr/>
          <p:nvPr/>
        </p:nvSpPr>
        <p:spPr>
          <a:xfrm>
            <a:off x="7367909" y="5143500"/>
            <a:ext cx="1331455" cy="1188324"/>
          </a:xfrm>
          <a:custGeom>
            <a:avLst/>
            <a:gdLst/>
            <a:ahLst/>
            <a:cxnLst/>
            <a:rect l="l" t="t" r="r" b="b"/>
            <a:pathLst>
              <a:path w="1331455" h="1188324">
                <a:moveTo>
                  <a:pt x="0" y="0"/>
                </a:moveTo>
                <a:lnTo>
                  <a:pt x="1331455" y="0"/>
                </a:lnTo>
                <a:lnTo>
                  <a:pt x="1331455" y="1188324"/>
                </a:lnTo>
                <a:lnTo>
                  <a:pt x="0" y="1188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0" name="TextBox 10"/>
          <p:cNvSpPr txBox="1"/>
          <p:nvPr/>
        </p:nvSpPr>
        <p:spPr>
          <a:xfrm>
            <a:off x="0" y="268841"/>
            <a:ext cx="18288000" cy="1576136"/>
          </a:xfrm>
          <a:prstGeom prst="rect">
            <a:avLst/>
          </a:prstGeom>
        </p:spPr>
        <p:txBody>
          <a:bodyPr lIns="0" tIns="0" rIns="0" bIns="0" rtlCol="0" anchor="t">
            <a:spAutoFit/>
          </a:bodyPr>
          <a:lstStyle/>
          <a:p>
            <a:pPr algn="ctr">
              <a:lnSpc>
                <a:spcPts val="12880"/>
              </a:lnSpc>
            </a:pPr>
            <a:r>
              <a:rPr lang="en-US" sz="9200" b="1">
                <a:solidFill>
                  <a:srgbClr val="FF904C"/>
                </a:solidFill>
                <a:latin typeface="Public Sans Bold"/>
                <a:ea typeface="Public Sans Bold"/>
                <a:cs typeface="Public Sans Bold"/>
                <a:sym typeface="Public Sans Bold"/>
              </a:rPr>
              <a:t>Lý do chọn đề tài</a:t>
            </a:r>
          </a:p>
        </p:txBody>
      </p:sp>
      <p:sp>
        <p:nvSpPr>
          <p:cNvPr id="11" name="TextBox 11"/>
          <p:cNvSpPr txBox="1"/>
          <p:nvPr/>
        </p:nvSpPr>
        <p:spPr>
          <a:xfrm>
            <a:off x="1053296" y="3674810"/>
            <a:ext cx="7202658" cy="2635930"/>
          </a:xfrm>
          <a:prstGeom prst="rect">
            <a:avLst/>
          </a:prstGeom>
        </p:spPr>
        <p:txBody>
          <a:bodyPr lIns="0" tIns="0" rIns="0" bIns="0" rtlCol="0" anchor="t">
            <a:spAutoFit/>
          </a:bodyPr>
          <a:lstStyle/>
          <a:p>
            <a:pPr algn="ctr">
              <a:lnSpc>
                <a:spcPts val="4212"/>
              </a:lnSpc>
            </a:pPr>
            <a:r>
              <a:rPr lang="en-US" sz="3008">
                <a:solidFill>
                  <a:srgbClr val="000000"/>
                </a:solidFill>
                <a:latin typeface="Noto Serif"/>
                <a:ea typeface="Noto Serif"/>
                <a:cs typeface="Noto Serif"/>
                <a:sym typeface="Noto Serif"/>
              </a:rPr>
              <a:t>Việc xây dựng một website đặt phòng khách sạn giúp cho khách hàng có thể đặt phòng mọi lúc mọi nơi chỉ cần có kết nối Internet.</a:t>
            </a:r>
          </a:p>
          <a:p>
            <a:pPr algn="ctr">
              <a:lnSpc>
                <a:spcPts val="4212"/>
              </a:lnSpc>
            </a:pPr>
            <a:endParaRPr lang="en-US" sz="3008">
              <a:solidFill>
                <a:srgbClr val="000000"/>
              </a:solidFill>
              <a:latin typeface="Noto Serif"/>
              <a:ea typeface="Noto Serif"/>
              <a:cs typeface="Noto Serif"/>
              <a:sym typeface="Noto Serif"/>
            </a:endParaRPr>
          </a:p>
        </p:txBody>
      </p:sp>
      <p:sp>
        <p:nvSpPr>
          <p:cNvPr id="12" name="TextBox 12"/>
          <p:cNvSpPr txBox="1"/>
          <p:nvPr/>
        </p:nvSpPr>
        <p:spPr>
          <a:xfrm>
            <a:off x="10029711" y="3481091"/>
            <a:ext cx="6486313" cy="2648281"/>
          </a:xfrm>
          <a:prstGeom prst="rect">
            <a:avLst/>
          </a:prstGeom>
        </p:spPr>
        <p:txBody>
          <a:bodyPr lIns="0" tIns="0" rIns="0" bIns="0" rtlCol="0" anchor="t">
            <a:spAutoFit/>
          </a:bodyPr>
          <a:lstStyle/>
          <a:p>
            <a:pPr algn="ctr">
              <a:lnSpc>
                <a:spcPts val="4200"/>
              </a:lnSpc>
            </a:pPr>
            <a:r>
              <a:rPr lang="en-US" sz="3000">
                <a:solidFill>
                  <a:srgbClr val="000000"/>
                </a:solidFill>
                <a:latin typeface="Noto Serif"/>
                <a:ea typeface="Noto Serif"/>
                <a:cs typeface="Noto Serif"/>
                <a:sym typeface="Noto Serif"/>
              </a:rPr>
              <a:t>Nếu khách sạn không có một website để quảng bá và giới thiệu dịch vụ của mình thì khả năng thu hút khách hàng mới sẽ rất thấp</a:t>
            </a:r>
          </a:p>
          <a:p>
            <a:pPr algn="ctr">
              <a:lnSpc>
                <a:spcPts val="4200"/>
              </a:lnSpc>
            </a:pPr>
            <a:endParaRPr lang="en-US" sz="3000">
              <a:solidFill>
                <a:srgbClr val="000000"/>
              </a:solidFill>
              <a:latin typeface="Noto Serif"/>
              <a:ea typeface="Noto Serif"/>
              <a:cs typeface="Noto Serif"/>
              <a:sym typeface="Noto Serif"/>
            </a:endParaRPr>
          </a:p>
        </p:txBody>
      </p:sp>
      <p:sp>
        <p:nvSpPr>
          <p:cNvPr id="13" name="TextBox 13"/>
          <p:cNvSpPr txBox="1"/>
          <p:nvPr/>
        </p:nvSpPr>
        <p:spPr>
          <a:xfrm>
            <a:off x="1028700" y="7315670"/>
            <a:ext cx="7202658" cy="2648281"/>
          </a:xfrm>
          <a:prstGeom prst="rect">
            <a:avLst/>
          </a:prstGeom>
        </p:spPr>
        <p:txBody>
          <a:bodyPr lIns="0" tIns="0" rIns="0" bIns="0" rtlCol="0" anchor="t">
            <a:spAutoFit/>
          </a:bodyPr>
          <a:lstStyle/>
          <a:p>
            <a:pPr algn="ctr">
              <a:lnSpc>
                <a:spcPts val="4200"/>
              </a:lnSpc>
            </a:pPr>
            <a:r>
              <a:rPr lang="en-US" sz="3000">
                <a:solidFill>
                  <a:srgbClr val="000000"/>
                </a:solidFill>
                <a:latin typeface="Noto Serif"/>
                <a:ea typeface="Noto Serif"/>
                <a:cs typeface="Noto Serif"/>
                <a:sym typeface="Noto Serif"/>
              </a:rPr>
              <a:t>Hiện nay, đa số các khách sạn khác đều đã có website để quảng bá. Nếu không có một website để cạnh tranh thì khả năng mất khách hàng cũng sẽ cao.</a:t>
            </a:r>
          </a:p>
          <a:p>
            <a:pPr algn="ctr">
              <a:lnSpc>
                <a:spcPts val="4200"/>
              </a:lnSpc>
            </a:pPr>
            <a:endParaRPr lang="en-US" sz="3000">
              <a:solidFill>
                <a:srgbClr val="000000"/>
              </a:solidFill>
              <a:latin typeface="Noto Serif"/>
              <a:ea typeface="Noto Serif"/>
              <a:cs typeface="Noto Serif"/>
              <a:sym typeface="Noto Serif"/>
            </a:endParaRPr>
          </a:p>
        </p:txBody>
      </p:sp>
      <p:sp>
        <p:nvSpPr>
          <p:cNvPr id="14" name="TextBox 14"/>
          <p:cNvSpPr txBox="1"/>
          <p:nvPr/>
        </p:nvSpPr>
        <p:spPr>
          <a:xfrm>
            <a:off x="9889587" y="7315670"/>
            <a:ext cx="6766561" cy="2161943"/>
          </a:xfrm>
          <a:prstGeom prst="rect">
            <a:avLst/>
          </a:prstGeom>
        </p:spPr>
        <p:txBody>
          <a:bodyPr lIns="0" tIns="0" rIns="0" bIns="0" rtlCol="0" anchor="t">
            <a:spAutoFit/>
          </a:bodyPr>
          <a:lstStyle/>
          <a:p>
            <a:pPr algn="ctr">
              <a:lnSpc>
                <a:spcPts val="4480"/>
              </a:lnSpc>
            </a:pPr>
            <a:r>
              <a:rPr lang="en-US" sz="3200">
                <a:solidFill>
                  <a:srgbClr val="000000"/>
                </a:solidFill>
                <a:latin typeface="Noto Serif"/>
                <a:ea typeface="Noto Serif"/>
                <a:cs typeface="Noto Serif"/>
                <a:sym typeface="Noto Serif"/>
              </a:rPr>
              <a:t>Đề tài “Xây Dựng Website đặt phòng khách sạn” rất thực tế và phù hợp với tình hình hiện nay. </a:t>
            </a:r>
          </a:p>
          <a:p>
            <a:pPr algn="ctr">
              <a:lnSpc>
                <a:spcPts val="3920"/>
              </a:lnSpc>
            </a:pPr>
            <a:endParaRPr lang="en-US" sz="3200">
              <a:solidFill>
                <a:srgbClr val="000000"/>
              </a:solidFill>
              <a:latin typeface="Noto Serif"/>
              <a:ea typeface="Noto Serif"/>
              <a:cs typeface="Noto Serif"/>
              <a:sym typeface="Noto Serif"/>
            </a:endParaRPr>
          </a:p>
        </p:txBody>
      </p:sp>
      <p:sp>
        <p:nvSpPr>
          <p:cNvPr id="15" name="Freeform 15"/>
          <p:cNvSpPr/>
          <p:nvPr/>
        </p:nvSpPr>
        <p:spPr>
          <a:xfrm>
            <a:off x="7367909" y="8829910"/>
            <a:ext cx="1331455" cy="1188324"/>
          </a:xfrm>
          <a:custGeom>
            <a:avLst/>
            <a:gdLst/>
            <a:ahLst/>
            <a:cxnLst/>
            <a:rect l="l" t="t" r="r" b="b"/>
            <a:pathLst>
              <a:path w="1331455" h="1188324">
                <a:moveTo>
                  <a:pt x="0" y="0"/>
                </a:moveTo>
                <a:lnTo>
                  <a:pt x="1331455" y="0"/>
                </a:lnTo>
                <a:lnTo>
                  <a:pt x="1331455" y="1188324"/>
                </a:lnTo>
                <a:lnTo>
                  <a:pt x="0" y="1188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6" name="Freeform 16"/>
          <p:cNvSpPr/>
          <p:nvPr/>
        </p:nvSpPr>
        <p:spPr>
          <a:xfrm>
            <a:off x="15990420" y="8829910"/>
            <a:ext cx="1331455" cy="1188324"/>
          </a:xfrm>
          <a:custGeom>
            <a:avLst/>
            <a:gdLst/>
            <a:ahLst/>
            <a:cxnLst/>
            <a:rect l="l" t="t" r="r" b="b"/>
            <a:pathLst>
              <a:path w="1331455" h="1188324">
                <a:moveTo>
                  <a:pt x="0" y="0"/>
                </a:moveTo>
                <a:lnTo>
                  <a:pt x="1331456" y="0"/>
                </a:lnTo>
                <a:lnTo>
                  <a:pt x="1331456" y="1188324"/>
                </a:lnTo>
                <a:lnTo>
                  <a:pt x="0" y="1188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7" name="Freeform 17"/>
          <p:cNvSpPr/>
          <p:nvPr/>
        </p:nvSpPr>
        <p:spPr>
          <a:xfrm>
            <a:off x="15813258" y="5143500"/>
            <a:ext cx="1331455" cy="1188324"/>
          </a:xfrm>
          <a:custGeom>
            <a:avLst/>
            <a:gdLst/>
            <a:ahLst/>
            <a:cxnLst/>
            <a:rect l="l" t="t" r="r" b="b"/>
            <a:pathLst>
              <a:path w="1331455" h="1188324">
                <a:moveTo>
                  <a:pt x="0" y="0"/>
                </a:moveTo>
                <a:lnTo>
                  <a:pt x="1331455" y="0"/>
                </a:lnTo>
                <a:lnTo>
                  <a:pt x="1331455" y="1188324"/>
                </a:lnTo>
                <a:lnTo>
                  <a:pt x="0" y="1188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94792"/>
            <a:chOff x="0" y="0"/>
            <a:chExt cx="4816593" cy="604390"/>
          </a:xfrm>
        </p:grpSpPr>
        <p:sp>
          <p:nvSpPr>
            <p:cNvPr id="3" name="Freeform 3"/>
            <p:cNvSpPr/>
            <p:nvPr/>
          </p:nvSpPr>
          <p:spPr>
            <a:xfrm>
              <a:off x="0" y="0"/>
              <a:ext cx="4816592" cy="604390"/>
            </a:xfrm>
            <a:custGeom>
              <a:avLst/>
              <a:gdLst/>
              <a:ahLst/>
              <a:cxnLst/>
              <a:rect l="l" t="t" r="r" b="b"/>
              <a:pathLst>
                <a:path w="4816592" h="604390">
                  <a:moveTo>
                    <a:pt x="0" y="0"/>
                  </a:moveTo>
                  <a:lnTo>
                    <a:pt x="4816592" y="0"/>
                  </a:lnTo>
                  <a:lnTo>
                    <a:pt x="4816592" y="604390"/>
                  </a:lnTo>
                  <a:lnTo>
                    <a:pt x="0" y="604390"/>
                  </a:lnTo>
                  <a:close/>
                </a:path>
              </a:pathLst>
            </a:custGeom>
            <a:solidFill>
              <a:srgbClr val="152C40"/>
            </a:solidFill>
          </p:spPr>
          <p:txBody>
            <a:bodyPr/>
            <a:lstStyle/>
            <a:p>
              <a:endParaRPr lang="vi-VN"/>
            </a:p>
          </p:txBody>
        </p:sp>
        <p:sp>
          <p:nvSpPr>
            <p:cNvPr id="4" name="TextBox 4"/>
            <p:cNvSpPr txBox="1"/>
            <p:nvPr/>
          </p:nvSpPr>
          <p:spPr>
            <a:xfrm>
              <a:off x="0" y="-38100"/>
              <a:ext cx="4816593" cy="64249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57114" y="3655974"/>
            <a:ext cx="7845757" cy="5977040"/>
          </a:xfrm>
          <a:custGeom>
            <a:avLst/>
            <a:gdLst/>
            <a:ahLst/>
            <a:cxnLst/>
            <a:rect l="l" t="t" r="r" b="b"/>
            <a:pathLst>
              <a:path w="7845757" h="5977040">
                <a:moveTo>
                  <a:pt x="0" y="0"/>
                </a:moveTo>
                <a:lnTo>
                  <a:pt x="7845757" y="0"/>
                </a:lnTo>
                <a:lnTo>
                  <a:pt x="7845757" y="5977040"/>
                </a:lnTo>
                <a:lnTo>
                  <a:pt x="0" y="5977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9772978" y="3639246"/>
            <a:ext cx="7867716" cy="5993769"/>
          </a:xfrm>
          <a:custGeom>
            <a:avLst/>
            <a:gdLst/>
            <a:ahLst/>
            <a:cxnLst/>
            <a:rect l="l" t="t" r="r" b="b"/>
            <a:pathLst>
              <a:path w="7867716" h="5993769">
                <a:moveTo>
                  <a:pt x="0" y="0"/>
                </a:moveTo>
                <a:lnTo>
                  <a:pt x="7867716" y="0"/>
                </a:lnTo>
                <a:lnTo>
                  <a:pt x="7867716" y="5993768"/>
                </a:lnTo>
                <a:lnTo>
                  <a:pt x="0" y="5993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7" name="TextBox 7"/>
          <p:cNvSpPr txBox="1"/>
          <p:nvPr/>
        </p:nvSpPr>
        <p:spPr>
          <a:xfrm>
            <a:off x="0" y="268841"/>
            <a:ext cx="18288000" cy="1576136"/>
          </a:xfrm>
          <a:prstGeom prst="rect">
            <a:avLst/>
          </a:prstGeom>
        </p:spPr>
        <p:txBody>
          <a:bodyPr lIns="0" tIns="0" rIns="0" bIns="0" rtlCol="0" anchor="t">
            <a:spAutoFit/>
          </a:bodyPr>
          <a:lstStyle/>
          <a:p>
            <a:pPr algn="ctr">
              <a:lnSpc>
                <a:spcPts val="12880"/>
              </a:lnSpc>
            </a:pPr>
            <a:r>
              <a:rPr lang="en-US" sz="9200" b="1">
                <a:solidFill>
                  <a:srgbClr val="FF904C"/>
                </a:solidFill>
                <a:latin typeface="Public Sans Bold"/>
                <a:ea typeface="Public Sans Bold"/>
                <a:cs typeface="Public Sans Bold"/>
                <a:sym typeface="Public Sans Bold"/>
              </a:rPr>
              <a:t>Vấn đề chung</a:t>
            </a:r>
          </a:p>
        </p:txBody>
      </p:sp>
      <p:sp>
        <p:nvSpPr>
          <p:cNvPr id="8" name="TextBox 8"/>
          <p:cNvSpPr txBox="1"/>
          <p:nvPr/>
        </p:nvSpPr>
        <p:spPr>
          <a:xfrm>
            <a:off x="2509112" y="3801340"/>
            <a:ext cx="4272688" cy="683970"/>
          </a:xfrm>
          <a:prstGeom prst="rect">
            <a:avLst/>
          </a:prstGeom>
        </p:spPr>
        <p:txBody>
          <a:bodyPr wrap="square" lIns="0" tIns="0" rIns="0" bIns="0" rtlCol="0" anchor="t">
            <a:spAutoFit/>
          </a:bodyPr>
          <a:lstStyle/>
          <a:p>
            <a:pPr algn="ctr">
              <a:lnSpc>
                <a:spcPts val="5739"/>
              </a:lnSpc>
            </a:pPr>
            <a:r>
              <a:rPr lang="en-US" sz="4099" b="1" dirty="0" err="1">
                <a:solidFill>
                  <a:srgbClr val="000000"/>
                </a:solidFill>
                <a:latin typeface="Noto Sans Bold"/>
                <a:ea typeface="Noto Sans Bold"/>
                <a:cs typeface="Noto Sans Bold"/>
                <a:sym typeface="Noto Sans Bold"/>
              </a:rPr>
              <a:t>Về</a:t>
            </a:r>
            <a:r>
              <a:rPr lang="en-US" sz="4099" b="1" dirty="0">
                <a:solidFill>
                  <a:srgbClr val="000000"/>
                </a:solidFill>
                <a:latin typeface="Noto Sans Bold"/>
                <a:ea typeface="Noto Sans Bold"/>
                <a:cs typeface="Noto Sans Bold"/>
                <a:sym typeface="Noto Sans Bold"/>
              </a:rPr>
              <a:t> </a:t>
            </a:r>
            <a:r>
              <a:rPr lang="vi-VN" sz="4099" b="1" dirty="0">
                <a:solidFill>
                  <a:srgbClr val="000000"/>
                </a:solidFill>
                <a:latin typeface="Noto Sans Bold"/>
                <a:ea typeface="Noto Sans Bold"/>
                <a:cs typeface="Noto Sans Bold"/>
                <a:sym typeface="Noto Sans Bold"/>
              </a:rPr>
              <a:t>khách hàng</a:t>
            </a:r>
            <a:endParaRPr lang="en-US" sz="4099" b="1" dirty="0">
              <a:solidFill>
                <a:srgbClr val="000000"/>
              </a:solidFill>
              <a:latin typeface="Noto Sans Bold"/>
              <a:ea typeface="Noto Sans Bold"/>
              <a:cs typeface="Noto Sans Bold"/>
              <a:sym typeface="Noto Sans Bold"/>
            </a:endParaRPr>
          </a:p>
        </p:txBody>
      </p:sp>
      <p:sp>
        <p:nvSpPr>
          <p:cNvPr id="9" name="TextBox 9"/>
          <p:cNvSpPr txBox="1"/>
          <p:nvPr/>
        </p:nvSpPr>
        <p:spPr>
          <a:xfrm>
            <a:off x="11789929" y="3857988"/>
            <a:ext cx="3988959" cy="696027"/>
          </a:xfrm>
          <a:prstGeom prst="rect">
            <a:avLst/>
          </a:prstGeom>
        </p:spPr>
        <p:txBody>
          <a:bodyPr wrap="square" lIns="0" tIns="0" rIns="0" bIns="0" rtlCol="0" anchor="t">
            <a:spAutoFit/>
          </a:bodyPr>
          <a:lstStyle/>
          <a:p>
            <a:pPr algn="ctr">
              <a:lnSpc>
                <a:spcPts val="5739"/>
              </a:lnSpc>
            </a:pPr>
            <a:r>
              <a:rPr lang="en-US" sz="4099" b="1" dirty="0" err="1">
                <a:solidFill>
                  <a:srgbClr val="000000"/>
                </a:solidFill>
                <a:latin typeface="Noto Sans Bold"/>
                <a:ea typeface="Noto Sans Bold"/>
                <a:cs typeface="Noto Sans Bold"/>
                <a:sym typeface="Noto Sans Bold"/>
              </a:rPr>
              <a:t>Về</a:t>
            </a:r>
            <a:r>
              <a:rPr lang="en-US" sz="4099" b="1" dirty="0">
                <a:solidFill>
                  <a:srgbClr val="000000"/>
                </a:solidFill>
                <a:latin typeface="Noto Sans Bold"/>
                <a:ea typeface="Noto Sans Bold"/>
                <a:cs typeface="Noto Sans Bold"/>
                <a:sym typeface="Noto Sans Bold"/>
              </a:rPr>
              <a:t> </a:t>
            </a:r>
            <a:r>
              <a:rPr lang="en-US" sz="4099" b="1" dirty="0" err="1">
                <a:solidFill>
                  <a:srgbClr val="000000"/>
                </a:solidFill>
                <a:latin typeface="Noto Sans Bold"/>
                <a:ea typeface="Noto Sans Bold"/>
                <a:cs typeface="Noto Sans Bold"/>
                <a:sym typeface="Noto Sans Bold"/>
              </a:rPr>
              <a:t>khách</a:t>
            </a:r>
            <a:r>
              <a:rPr lang="en-US" sz="4099" b="1" dirty="0">
                <a:solidFill>
                  <a:srgbClr val="000000"/>
                </a:solidFill>
                <a:latin typeface="Noto Sans Bold"/>
                <a:ea typeface="Noto Sans Bold"/>
                <a:cs typeface="Noto Sans Bold"/>
                <a:sym typeface="Noto Sans Bold"/>
              </a:rPr>
              <a:t> </a:t>
            </a:r>
            <a:r>
              <a:rPr lang="vi-VN" sz="4099" b="1" dirty="0">
                <a:solidFill>
                  <a:srgbClr val="000000"/>
                </a:solidFill>
                <a:latin typeface="Noto Sans Bold"/>
                <a:ea typeface="Noto Sans Bold"/>
                <a:cs typeface="Noto Sans Bold"/>
                <a:sym typeface="Noto Sans Bold"/>
              </a:rPr>
              <a:t>sạn</a:t>
            </a:r>
            <a:endParaRPr lang="en-US" sz="4099" b="1" dirty="0">
              <a:solidFill>
                <a:srgbClr val="000000"/>
              </a:solidFill>
              <a:latin typeface="Noto Sans Bold"/>
              <a:ea typeface="Noto Sans Bold"/>
              <a:cs typeface="Noto Sans Bold"/>
              <a:sym typeface="Noto Sans Bold"/>
            </a:endParaRPr>
          </a:p>
        </p:txBody>
      </p:sp>
      <p:sp>
        <p:nvSpPr>
          <p:cNvPr id="10" name="TextBox 10"/>
          <p:cNvSpPr txBox="1"/>
          <p:nvPr/>
        </p:nvSpPr>
        <p:spPr>
          <a:xfrm>
            <a:off x="1372575" y="5076825"/>
            <a:ext cx="7130296" cy="3580964"/>
          </a:xfrm>
          <a:prstGeom prst="rect">
            <a:avLst/>
          </a:prstGeom>
        </p:spPr>
        <p:txBody>
          <a:bodyPr lIns="0" tIns="0" rIns="0" bIns="0" rtlCol="0" anchor="t">
            <a:spAutoFit/>
          </a:bodyPr>
          <a:lstStyle/>
          <a:p>
            <a:pPr algn="l">
              <a:lnSpc>
                <a:spcPts val="4759"/>
              </a:lnSpc>
            </a:pPr>
            <a:r>
              <a:rPr lang="en-US" sz="3399">
                <a:solidFill>
                  <a:srgbClr val="000000"/>
                </a:solidFill>
                <a:latin typeface="Noto Sans"/>
                <a:ea typeface="Noto Sans"/>
                <a:cs typeface="Noto Sans"/>
                <a:sym typeface="Noto Sans"/>
              </a:rPr>
              <a:t>- Phải trực tiếp đến đặt phòng.</a:t>
            </a:r>
          </a:p>
          <a:p>
            <a:pPr algn="l">
              <a:lnSpc>
                <a:spcPts val="4759"/>
              </a:lnSpc>
            </a:pPr>
            <a:r>
              <a:rPr lang="en-US" sz="3399">
                <a:solidFill>
                  <a:srgbClr val="000000"/>
                </a:solidFill>
                <a:latin typeface="Noto Sans"/>
                <a:ea typeface="Noto Sans"/>
                <a:cs typeface="Noto Sans"/>
                <a:sym typeface="Noto Sans"/>
              </a:rPr>
              <a:t>- Thông tin cập nhật khó khăn.</a:t>
            </a:r>
          </a:p>
          <a:p>
            <a:pPr algn="l">
              <a:lnSpc>
                <a:spcPts val="4759"/>
              </a:lnSpc>
            </a:pPr>
            <a:r>
              <a:rPr lang="en-US" sz="3399">
                <a:solidFill>
                  <a:srgbClr val="000000"/>
                </a:solidFill>
                <a:latin typeface="Noto Sans"/>
                <a:ea typeface="Noto Sans"/>
                <a:cs typeface="Noto Sans"/>
                <a:sym typeface="Noto Sans"/>
              </a:rPr>
              <a:t>- Nhiều khi mất thời gian đến khách sạn mà không tin được phòng ưng ý hoặc hết phòng.</a:t>
            </a:r>
          </a:p>
          <a:p>
            <a:pPr algn="l">
              <a:lnSpc>
                <a:spcPts val="4759"/>
              </a:lnSpc>
            </a:pPr>
            <a:endParaRPr lang="en-US" sz="3399">
              <a:solidFill>
                <a:srgbClr val="000000"/>
              </a:solidFill>
              <a:latin typeface="Noto Sans"/>
              <a:ea typeface="Noto Sans"/>
              <a:cs typeface="Noto Sans"/>
              <a:sym typeface="Noto Sans"/>
            </a:endParaRPr>
          </a:p>
        </p:txBody>
      </p:sp>
      <p:sp>
        <p:nvSpPr>
          <p:cNvPr id="11" name="TextBox 11"/>
          <p:cNvSpPr txBox="1"/>
          <p:nvPr/>
        </p:nvSpPr>
        <p:spPr>
          <a:xfrm>
            <a:off x="10177572" y="5076825"/>
            <a:ext cx="7081728" cy="3580964"/>
          </a:xfrm>
          <a:prstGeom prst="rect">
            <a:avLst/>
          </a:prstGeom>
        </p:spPr>
        <p:txBody>
          <a:bodyPr lIns="0" tIns="0" rIns="0" bIns="0" rtlCol="0" anchor="t">
            <a:spAutoFit/>
          </a:bodyPr>
          <a:lstStyle/>
          <a:p>
            <a:pPr algn="l">
              <a:lnSpc>
                <a:spcPts val="4759"/>
              </a:lnSpc>
            </a:pPr>
            <a:r>
              <a:rPr lang="en-US" sz="3399">
                <a:solidFill>
                  <a:srgbClr val="000000"/>
                </a:solidFill>
                <a:latin typeface="Noto Sans"/>
                <a:ea typeface="Noto Sans"/>
                <a:cs typeface="Noto Sans"/>
                <a:sym typeface="Noto Sans"/>
              </a:rPr>
              <a:t>- Quản lý thủ công mất thời gian, nhân lực và kém chính xác.</a:t>
            </a:r>
          </a:p>
          <a:p>
            <a:pPr algn="l">
              <a:lnSpc>
                <a:spcPts val="4759"/>
              </a:lnSpc>
            </a:pPr>
            <a:r>
              <a:rPr lang="en-US" sz="3399">
                <a:solidFill>
                  <a:srgbClr val="000000"/>
                </a:solidFill>
                <a:latin typeface="Noto Sans"/>
                <a:ea typeface="Noto Sans"/>
                <a:cs typeface="Noto Sans"/>
                <a:sym typeface="Noto Sans"/>
              </a:rPr>
              <a:t>- Không có nhiều cơ hội để quảng bá mình một cách rộng rãi và chi phí thấp.</a:t>
            </a:r>
          </a:p>
          <a:p>
            <a:pPr algn="l">
              <a:lnSpc>
                <a:spcPts val="4759"/>
              </a:lnSpc>
            </a:pPr>
            <a:endParaRPr lang="en-US" sz="3399">
              <a:solidFill>
                <a:srgbClr val="000000"/>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94792"/>
            <a:chOff x="0" y="0"/>
            <a:chExt cx="4816593" cy="604390"/>
          </a:xfrm>
        </p:grpSpPr>
        <p:sp>
          <p:nvSpPr>
            <p:cNvPr id="3" name="Freeform 3"/>
            <p:cNvSpPr/>
            <p:nvPr/>
          </p:nvSpPr>
          <p:spPr>
            <a:xfrm>
              <a:off x="0" y="0"/>
              <a:ext cx="4816592" cy="604390"/>
            </a:xfrm>
            <a:custGeom>
              <a:avLst/>
              <a:gdLst/>
              <a:ahLst/>
              <a:cxnLst/>
              <a:rect l="l" t="t" r="r" b="b"/>
              <a:pathLst>
                <a:path w="4816592" h="604390">
                  <a:moveTo>
                    <a:pt x="0" y="0"/>
                  </a:moveTo>
                  <a:lnTo>
                    <a:pt x="4816592" y="0"/>
                  </a:lnTo>
                  <a:lnTo>
                    <a:pt x="4816592" y="604390"/>
                  </a:lnTo>
                  <a:lnTo>
                    <a:pt x="0" y="604390"/>
                  </a:lnTo>
                  <a:close/>
                </a:path>
              </a:pathLst>
            </a:custGeom>
            <a:solidFill>
              <a:srgbClr val="152C40"/>
            </a:solidFill>
          </p:spPr>
          <p:txBody>
            <a:bodyPr/>
            <a:lstStyle/>
            <a:p>
              <a:endParaRPr lang="vi-VN"/>
            </a:p>
          </p:txBody>
        </p:sp>
        <p:sp>
          <p:nvSpPr>
            <p:cNvPr id="4" name="TextBox 4"/>
            <p:cNvSpPr txBox="1"/>
            <p:nvPr/>
          </p:nvSpPr>
          <p:spPr>
            <a:xfrm>
              <a:off x="0" y="-38100"/>
              <a:ext cx="4816593" cy="64249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83748" y="3905762"/>
            <a:ext cx="4760656" cy="2527476"/>
          </a:xfrm>
          <a:custGeom>
            <a:avLst/>
            <a:gdLst/>
            <a:ahLst/>
            <a:cxnLst/>
            <a:rect l="l" t="t" r="r" b="b"/>
            <a:pathLst>
              <a:path w="4760656" h="2527476">
                <a:moveTo>
                  <a:pt x="0" y="0"/>
                </a:moveTo>
                <a:lnTo>
                  <a:pt x="4760656" y="0"/>
                </a:lnTo>
                <a:lnTo>
                  <a:pt x="4760656" y="2527476"/>
                </a:lnTo>
                <a:lnTo>
                  <a:pt x="0" y="25274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0858913" y="3461944"/>
            <a:ext cx="5027740" cy="2641849"/>
          </a:xfrm>
          <a:custGeom>
            <a:avLst/>
            <a:gdLst/>
            <a:ahLst/>
            <a:cxnLst/>
            <a:rect l="l" t="t" r="r" b="b"/>
            <a:pathLst>
              <a:path w="5027740" h="2641849">
                <a:moveTo>
                  <a:pt x="0" y="0"/>
                </a:moveTo>
                <a:lnTo>
                  <a:pt x="5027740" y="0"/>
                </a:lnTo>
                <a:lnTo>
                  <a:pt x="5027740" y="2641849"/>
                </a:lnTo>
                <a:lnTo>
                  <a:pt x="0" y="26418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7489818" y="4569391"/>
            <a:ext cx="1658944" cy="1661966"/>
          </a:xfrm>
          <a:custGeom>
            <a:avLst/>
            <a:gdLst/>
            <a:ahLst/>
            <a:cxnLst/>
            <a:rect l="l" t="t" r="r" b="b"/>
            <a:pathLst>
              <a:path w="1658944" h="1661966">
                <a:moveTo>
                  <a:pt x="0" y="0"/>
                </a:moveTo>
                <a:lnTo>
                  <a:pt x="1658944" y="0"/>
                </a:lnTo>
                <a:lnTo>
                  <a:pt x="1658944" y="1661966"/>
                </a:lnTo>
                <a:lnTo>
                  <a:pt x="0" y="16619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TextBox 8"/>
          <p:cNvSpPr txBox="1"/>
          <p:nvPr/>
        </p:nvSpPr>
        <p:spPr>
          <a:xfrm>
            <a:off x="0" y="268841"/>
            <a:ext cx="18288000" cy="1576136"/>
          </a:xfrm>
          <a:prstGeom prst="rect">
            <a:avLst/>
          </a:prstGeom>
        </p:spPr>
        <p:txBody>
          <a:bodyPr lIns="0" tIns="0" rIns="0" bIns="0" rtlCol="0" anchor="t">
            <a:spAutoFit/>
          </a:bodyPr>
          <a:lstStyle/>
          <a:p>
            <a:pPr algn="ctr">
              <a:lnSpc>
                <a:spcPts val="12880"/>
              </a:lnSpc>
            </a:pPr>
            <a:r>
              <a:rPr lang="en-US" sz="9200" b="1">
                <a:solidFill>
                  <a:srgbClr val="FF904C"/>
                </a:solidFill>
                <a:latin typeface="Public Sans Bold"/>
                <a:ea typeface="Public Sans Bold"/>
                <a:cs typeface="Public Sans Bold"/>
                <a:sym typeface="Public Sans Bold"/>
              </a:rPr>
              <a:t>Công nghệ sử dụng</a:t>
            </a:r>
          </a:p>
        </p:txBody>
      </p:sp>
      <p:sp>
        <p:nvSpPr>
          <p:cNvPr id="9" name="TextBox 9"/>
          <p:cNvSpPr txBox="1"/>
          <p:nvPr/>
        </p:nvSpPr>
        <p:spPr>
          <a:xfrm>
            <a:off x="9139238" y="4819951"/>
            <a:ext cx="9525" cy="580423"/>
          </a:xfrm>
          <a:prstGeom prst="rect">
            <a:avLst/>
          </a:prstGeom>
        </p:spPr>
        <p:txBody>
          <a:bodyPr lIns="0" tIns="0" rIns="0" bIns="0" rtlCol="0" anchor="t">
            <a:spAutoFit/>
          </a:bodyPr>
          <a:lstStyle/>
          <a:p>
            <a:pPr algn="ctr">
              <a:lnSpc>
                <a:spcPts val="4759"/>
              </a:lnSpc>
            </a:pPr>
            <a:endParaRPr/>
          </a:p>
        </p:txBody>
      </p:sp>
      <p:sp>
        <p:nvSpPr>
          <p:cNvPr id="10" name="TextBox 10"/>
          <p:cNvSpPr txBox="1"/>
          <p:nvPr/>
        </p:nvSpPr>
        <p:spPr>
          <a:xfrm>
            <a:off x="723286" y="6743700"/>
            <a:ext cx="5525114" cy="596886"/>
          </a:xfrm>
          <a:prstGeom prst="rect">
            <a:avLst/>
          </a:prstGeom>
        </p:spPr>
        <p:txBody>
          <a:bodyPr wrap="square" lIns="0" tIns="0" rIns="0" bIns="0" rtlCol="0" anchor="t">
            <a:spAutoFit/>
          </a:bodyPr>
          <a:lstStyle/>
          <a:p>
            <a:pPr algn="ctr">
              <a:lnSpc>
                <a:spcPts val="4900"/>
              </a:lnSpc>
            </a:pPr>
            <a:r>
              <a:rPr lang="en-US" sz="3500" b="1" dirty="0" err="1">
                <a:solidFill>
                  <a:srgbClr val="152C40"/>
                </a:solidFill>
                <a:latin typeface="Noto Sans Bold"/>
                <a:ea typeface="Noto Sans Bold"/>
                <a:cs typeface="Noto Sans Bold"/>
                <a:sym typeface="Noto Sans Bold"/>
              </a:rPr>
              <a:t>Ngôn</a:t>
            </a:r>
            <a:r>
              <a:rPr lang="en-US" sz="3500" b="1" dirty="0">
                <a:solidFill>
                  <a:srgbClr val="152C40"/>
                </a:solidFill>
                <a:latin typeface="Noto Sans Bold"/>
                <a:ea typeface="Noto Sans Bold"/>
                <a:cs typeface="Noto Sans Bold"/>
                <a:sym typeface="Noto Sans Bold"/>
              </a:rPr>
              <a:t> </a:t>
            </a:r>
            <a:r>
              <a:rPr lang="en-US" sz="3500" b="1" dirty="0" err="1">
                <a:solidFill>
                  <a:srgbClr val="152C40"/>
                </a:solidFill>
                <a:latin typeface="Noto Sans Bold"/>
                <a:ea typeface="Noto Sans Bold"/>
                <a:cs typeface="Noto Sans Bold"/>
                <a:sym typeface="Noto Sans Bold"/>
              </a:rPr>
              <a:t>ngữ</a:t>
            </a:r>
            <a:r>
              <a:rPr lang="en-US" sz="3500" b="1" dirty="0">
                <a:solidFill>
                  <a:srgbClr val="152C40"/>
                </a:solidFill>
                <a:latin typeface="Noto Sans Bold"/>
                <a:ea typeface="Noto Sans Bold"/>
                <a:cs typeface="Noto Sans Bold"/>
                <a:sym typeface="Noto Sans Bold"/>
              </a:rPr>
              <a:t> </a:t>
            </a:r>
            <a:r>
              <a:rPr lang="en-US" sz="3500" b="1" dirty="0" err="1">
                <a:solidFill>
                  <a:srgbClr val="152C40"/>
                </a:solidFill>
                <a:latin typeface="Noto Sans Bold"/>
                <a:ea typeface="Noto Sans Bold"/>
                <a:cs typeface="Noto Sans Bold"/>
                <a:sym typeface="Noto Sans Bold"/>
              </a:rPr>
              <a:t>lập</a:t>
            </a:r>
            <a:r>
              <a:rPr lang="en-US" sz="3500" b="1" dirty="0">
                <a:solidFill>
                  <a:srgbClr val="152C40"/>
                </a:solidFill>
                <a:latin typeface="Noto Sans Bold"/>
                <a:ea typeface="Noto Sans Bold"/>
                <a:cs typeface="Noto Sans Bold"/>
                <a:sym typeface="Noto Sans Bold"/>
              </a:rPr>
              <a:t> </a:t>
            </a:r>
            <a:r>
              <a:rPr lang="en-US" sz="3500" b="1" dirty="0" err="1">
                <a:solidFill>
                  <a:srgbClr val="152C40"/>
                </a:solidFill>
                <a:latin typeface="Noto Sans Bold"/>
                <a:ea typeface="Noto Sans Bold"/>
                <a:cs typeface="Noto Sans Bold"/>
                <a:sym typeface="Noto Sans Bold"/>
              </a:rPr>
              <a:t>trình</a:t>
            </a:r>
            <a:r>
              <a:rPr lang="en-US" sz="3500" b="1" dirty="0">
                <a:solidFill>
                  <a:srgbClr val="152C40"/>
                </a:solidFill>
                <a:latin typeface="Noto Sans Bold"/>
                <a:ea typeface="Noto Sans Bold"/>
                <a:cs typeface="Noto Sans Bold"/>
                <a:sym typeface="Noto Sans Bold"/>
              </a:rPr>
              <a:t> PHP</a:t>
            </a:r>
          </a:p>
        </p:txBody>
      </p:sp>
      <p:sp>
        <p:nvSpPr>
          <p:cNvPr id="11" name="TextBox 11"/>
          <p:cNvSpPr txBox="1"/>
          <p:nvPr/>
        </p:nvSpPr>
        <p:spPr>
          <a:xfrm>
            <a:off x="3165230" y="6599382"/>
            <a:ext cx="21200012" cy="596900"/>
          </a:xfrm>
          <a:prstGeom prst="rect">
            <a:avLst/>
          </a:prstGeom>
        </p:spPr>
        <p:txBody>
          <a:bodyPr lIns="0" tIns="0" rIns="0" bIns="0" rtlCol="0" anchor="t">
            <a:spAutoFit/>
          </a:bodyPr>
          <a:lstStyle/>
          <a:p>
            <a:pPr algn="ctr">
              <a:lnSpc>
                <a:spcPts val="4900"/>
              </a:lnSpc>
            </a:pPr>
            <a:r>
              <a:rPr lang="en-US" sz="3500" b="1">
                <a:solidFill>
                  <a:srgbClr val="2E4456"/>
                </a:solidFill>
                <a:latin typeface="Noto Sans Bold"/>
                <a:ea typeface="Noto Sans Bold"/>
                <a:cs typeface="Noto Sans Bold"/>
                <a:sym typeface="Noto Sans Bold"/>
              </a:rPr>
              <a:t>Hệ quản trị cơ sở dữ liệu MySQL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2C40"/>
        </a:solidFill>
        <a:effectLst/>
      </p:bgPr>
    </p:bg>
    <p:spTree>
      <p:nvGrpSpPr>
        <p:cNvPr id="1" name=""/>
        <p:cNvGrpSpPr/>
        <p:nvPr/>
      </p:nvGrpSpPr>
      <p:grpSpPr>
        <a:xfrm>
          <a:off x="0" y="0"/>
          <a:ext cx="0" cy="0"/>
          <a:chOff x="0" y="0"/>
          <a:chExt cx="0" cy="0"/>
        </a:xfrm>
      </p:grpSpPr>
      <p:grpSp>
        <p:nvGrpSpPr>
          <p:cNvPr id="2" name="Group 2"/>
          <p:cNvGrpSpPr/>
          <p:nvPr/>
        </p:nvGrpSpPr>
        <p:grpSpPr>
          <a:xfrm>
            <a:off x="-221566" y="0"/>
            <a:ext cx="18509566" cy="2971842"/>
            <a:chOff x="0" y="0"/>
            <a:chExt cx="4874947" cy="782707"/>
          </a:xfrm>
        </p:grpSpPr>
        <p:sp>
          <p:nvSpPr>
            <p:cNvPr id="3" name="Freeform 3"/>
            <p:cNvSpPr/>
            <p:nvPr/>
          </p:nvSpPr>
          <p:spPr>
            <a:xfrm>
              <a:off x="0" y="0"/>
              <a:ext cx="4874947" cy="782707"/>
            </a:xfrm>
            <a:custGeom>
              <a:avLst/>
              <a:gdLst/>
              <a:ahLst/>
              <a:cxnLst/>
              <a:rect l="l" t="t" r="r" b="b"/>
              <a:pathLst>
                <a:path w="4874947" h="782707">
                  <a:moveTo>
                    <a:pt x="0" y="0"/>
                  </a:moveTo>
                  <a:lnTo>
                    <a:pt x="4874947" y="0"/>
                  </a:lnTo>
                  <a:lnTo>
                    <a:pt x="4874947" y="782707"/>
                  </a:lnTo>
                  <a:lnTo>
                    <a:pt x="0" y="782707"/>
                  </a:lnTo>
                  <a:close/>
                </a:path>
              </a:pathLst>
            </a:custGeom>
            <a:solidFill>
              <a:srgbClr val="2E4456"/>
            </a:solidFill>
          </p:spPr>
          <p:txBody>
            <a:bodyPr/>
            <a:lstStyle/>
            <a:p>
              <a:endParaRPr lang="vi-VN"/>
            </a:p>
          </p:txBody>
        </p:sp>
        <p:sp>
          <p:nvSpPr>
            <p:cNvPr id="4" name="TextBox 4"/>
            <p:cNvSpPr txBox="1"/>
            <p:nvPr/>
          </p:nvSpPr>
          <p:spPr>
            <a:xfrm>
              <a:off x="0" y="-38100"/>
              <a:ext cx="4874947" cy="82080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91308" y="819061"/>
            <a:ext cx="19269221" cy="1309393"/>
          </a:xfrm>
          <a:prstGeom prst="rect">
            <a:avLst/>
          </a:prstGeom>
        </p:spPr>
        <p:txBody>
          <a:bodyPr lIns="0" tIns="0" rIns="0" bIns="0" rtlCol="0" anchor="t">
            <a:spAutoFit/>
          </a:bodyPr>
          <a:lstStyle/>
          <a:p>
            <a:pPr algn="ctr">
              <a:lnSpc>
                <a:spcPts val="10780"/>
              </a:lnSpc>
            </a:pPr>
            <a:r>
              <a:rPr lang="en-US" sz="7700" b="1">
                <a:solidFill>
                  <a:srgbClr val="FF904C"/>
                </a:solidFill>
                <a:latin typeface="Noto Sans Bold"/>
                <a:ea typeface="Noto Sans Bold"/>
                <a:cs typeface="Noto Sans Bold"/>
                <a:sym typeface="Noto Sans Bold"/>
              </a:rPr>
              <a:t>PHÂN TÍCH THIẾT KẾ HỆ THỐNG</a:t>
            </a:r>
          </a:p>
        </p:txBody>
      </p:sp>
      <p:sp>
        <p:nvSpPr>
          <p:cNvPr id="6" name="Freeform 6"/>
          <p:cNvSpPr/>
          <p:nvPr/>
        </p:nvSpPr>
        <p:spPr>
          <a:xfrm>
            <a:off x="516243" y="416811"/>
            <a:ext cx="1792450" cy="2140239"/>
          </a:xfrm>
          <a:custGeom>
            <a:avLst/>
            <a:gdLst/>
            <a:ahLst/>
            <a:cxnLst/>
            <a:rect l="l" t="t" r="r" b="b"/>
            <a:pathLst>
              <a:path w="1792450" h="2140239">
                <a:moveTo>
                  <a:pt x="0" y="0"/>
                </a:moveTo>
                <a:lnTo>
                  <a:pt x="1792450" y="0"/>
                </a:lnTo>
                <a:lnTo>
                  <a:pt x="1792450" y="2140239"/>
                </a:lnTo>
                <a:lnTo>
                  <a:pt x="0" y="21402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7" name="Freeform 7"/>
          <p:cNvSpPr/>
          <p:nvPr/>
        </p:nvSpPr>
        <p:spPr>
          <a:xfrm>
            <a:off x="3189506" y="2971842"/>
            <a:ext cx="12352120" cy="7386212"/>
          </a:xfrm>
          <a:custGeom>
            <a:avLst/>
            <a:gdLst/>
            <a:ahLst/>
            <a:cxnLst/>
            <a:rect l="l" t="t" r="r" b="b"/>
            <a:pathLst>
              <a:path w="12352120" h="7386212">
                <a:moveTo>
                  <a:pt x="0" y="0"/>
                </a:moveTo>
                <a:lnTo>
                  <a:pt x="12352120" y="0"/>
                </a:lnTo>
                <a:lnTo>
                  <a:pt x="12352120" y="7386212"/>
                </a:lnTo>
                <a:lnTo>
                  <a:pt x="0" y="7386212"/>
                </a:lnTo>
                <a:lnTo>
                  <a:pt x="0" y="0"/>
                </a:lnTo>
                <a:close/>
              </a:path>
            </a:pathLst>
          </a:custGeom>
          <a:blipFill>
            <a:blip r:embed="rId4"/>
            <a:stretch>
              <a:fillRect t="-11418"/>
            </a:stretch>
          </a:blipFill>
        </p:spPr>
        <p:txBody>
          <a:bodyPr/>
          <a:lstStyle/>
          <a:p>
            <a:endParaRPr lang="vi-V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676</Words>
  <Application>Microsoft Office PowerPoint</Application>
  <PresentationFormat>Custom</PresentationFormat>
  <Paragraphs>74</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Kelvinch</vt:lpstr>
      <vt:lpstr>Public Sans Bold</vt:lpstr>
      <vt:lpstr>Noto Sans Bold</vt:lpstr>
      <vt:lpstr>Calibri</vt:lpstr>
      <vt:lpstr>Arial</vt:lpstr>
      <vt:lpstr>Noto Serif</vt:lpstr>
      <vt:lpstr>Public Sans</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TRÀ VINH</dc:title>
  <dc:creator>Đại Phú Mã</dc:creator>
  <cp:lastModifiedBy>Đại Phú Mã</cp:lastModifiedBy>
  <cp:revision>3</cp:revision>
  <dcterms:created xsi:type="dcterms:W3CDTF">2006-08-16T00:00:00Z</dcterms:created>
  <dcterms:modified xsi:type="dcterms:W3CDTF">2025-01-09T13:52:08Z</dcterms:modified>
  <dc:identifier>DAGbhRR-svE</dc:identifier>
</cp:coreProperties>
</file>